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Lst>
  <p:sldSz cx="18288000" cy="10287000"/>
  <p:notesSz cx="6858000" cy="9144000"/>
  <p:embeddedFontLst>
    <p:embeddedFont>
      <p:font typeface="Lovelo" charset="1" panose="02000000000000000000"/>
      <p:regular r:id="rId13"/>
    </p:embeddedFont>
    <p:embeddedFont>
      <p:font typeface="Canva Sans" charset="1" panose="020B0503030501040103"/>
      <p:regular r:id="rId14"/>
    </p:embeddedFont>
    <p:embeddedFont>
      <p:font typeface="Canva Sans Bold" charset="1" panose="020B0803030501040103"/>
      <p:regular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12" Target="../media/image11.jpeg" Type="http://schemas.openxmlformats.org/officeDocument/2006/relationships/image"/><Relationship Id="rId13" Target="../media/image12.pn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3.jpe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jpe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 Id="rId4" Target="../media/image15.png" Type="http://schemas.openxmlformats.org/officeDocument/2006/relationships/image"/><Relationship Id="rId5" Target="../media/image16.svg" Type="http://schemas.openxmlformats.org/officeDocument/2006/relationships/image"/><Relationship Id="rId6" Target="../media/image12.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5.svg" Type="http://schemas.openxmlformats.org/officeDocument/2006/relationships/image"/><Relationship Id="rId11" Target="../media/image12.png" Type="http://schemas.openxmlformats.org/officeDocument/2006/relationships/image"/><Relationship Id="rId2" Target="../media/image17.png" Type="http://schemas.openxmlformats.org/officeDocument/2006/relationships/image"/><Relationship Id="rId3" Target="../media/image18.jpeg" Type="http://schemas.openxmlformats.org/officeDocument/2006/relationships/image"/><Relationship Id="rId4" Target="../media/image19.png" Type="http://schemas.openxmlformats.org/officeDocument/2006/relationships/image"/><Relationship Id="rId5" Target="../media/image20.svg" Type="http://schemas.openxmlformats.org/officeDocument/2006/relationships/image"/><Relationship Id="rId6" Target="../media/image21.jpeg" Type="http://schemas.openxmlformats.org/officeDocument/2006/relationships/image"/><Relationship Id="rId7" Target="../media/image22.png" Type="http://schemas.openxmlformats.org/officeDocument/2006/relationships/image"/><Relationship Id="rId8" Target="../media/image23.svg" Type="http://schemas.openxmlformats.org/officeDocument/2006/relationships/image"/><Relationship Id="rId9" Target="../media/image24.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6.png" Type="http://schemas.openxmlformats.org/officeDocument/2006/relationships/image"/><Relationship Id="rId3" Target="../media/image27.svg" Type="http://schemas.openxmlformats.org/officeDocument/2006/relationships/image"/><Relationship Id="rId4" Target="../media/image28.png" Type="http://schemas.openxmlformats.org/officeDocument/2006/relationships/image"/><Relationship Id="rId5" Target="../media/image29.svg" Type="http://schemas.openxmlformats.org/officeDocument/2006/relationships/image"/><Relationship Id="rId6" Target="../media/image30.png" Type="http://schemas.openxmlformats.org/officeDocument/2006/relationships/image"/><Relationship Id="rId7" Target="../media/image31.svg" Type="http://schemas.openxmlformats.org/officeDocument/2006/relationships/image"/><Relationship Id="rId8" Target="../media/image12.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0.png" Type="http://schemas.openxmlformats.org/officeDocument/2006/relationships/image"/><Relationship Id="rId11" Target="../media/image41.svg" Type="http://schemas.openxmlformats.org/officeDocument/2006/relationships/image"/><Relationship Id="rId12" Target="../media/image42.png" Type="http://schemas.openxmlformats.org/officeDocument/2006/relationships/image"/><Relationship Id="rId13" Target="../media/image43.svg" Type="http://schemas.openxmlformats.org/officeDocument/2006/relationships/image"/><Relationship Id="rId14" Target="../media/image12.png" Type="http://schemas.openxmlformats.org/officeDocument/2006/relationships/image"/><Relationship Id="rId2" Target="../media/image32.png" Type="http://schemas.openxmlformats.org/officeDocument/2006/relationships/image"/><Relationship Id="rId3" Target="../media/image33.svg" Type="http://schemas.openxmlformats.org/officeDocument/2006/relationships/image"/><Relationship Id="rId4" Target="../media/image34.png" Type="http://schemas.openxmlformats.org/officeDocument/2006/relationships/image"/><Relationship Id="rId5" Target="../media/image35.svg" Type="http://schemas.openxmlformats.org/officeDocument/2006/relationships/image"/><Relationship Id="rId6" Target="../media/image36.png" Type="http://schemas.openxmlformats.org/officeDocument/2006/relationships/image"/><Relationship Id="rId7" Target="../media/image37.svg" Type="http://schemas.openxmlformats.org/officeDocument/2006/relationships/image"/><Relationship Id="rId8" Target="../media/image38.png" Type="http://schemas.openxmlformats.org/officeDocument/2006/relationships/image"/><Relationship Id="rId9" Target="../media/image39.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2.pn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44.png" Type="http://schemas.openxmlformats.org/officeDocument/2006/relationships/image"/><Relationship Id="rId5" Target="../media/image45.svg" Type="http://schemas.openxmlformats.org/officeDocument/2006/relationships/image"/><Relationship Id="rId6" Target="../media/image46.jpeg" Type="http://schemas.openxmlformats.org/officeDocument/2006/relationships/image"/><Relationship Id="rId7" Target="../media/image47.png" Type="http://schemas.openxmlformats.org/officeDocument/2006/relationships/image"/><Relationship Id="rId8" Target="../media/image48.svg" Type="http://schemas.openxmlformats.org/officeDocument/2006/relationships/image"/><Relationship Id="rId9" Target="../media/image49.jpe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58.png" Type="http://schemas.openxmlformats.org/officeDocument/2006/relationships/image"/><Relationship Id="rId11" Target="../media/image59.png" Type="http://schemas.openxmlformats.org/officeDocument/2006/relationships/image"/><Relationship Id="rId12" Target="../media/image12.png" Type="http://schemas.openxmlformats.org/officeDocument/2006/relationships/image"/><Relationship Id="rId2" Target="../media/image50.png" Type="http://schemas.openxmlformats.org/officeDocument/2006/relationships/image"/><Relationship Id="rId3" Target="../media/image51.svg" Type="http://schemas.openxmlformats.org/officeDocument/2006/relationships/image"/><Relationship Id="rId4" Target="../media/image52.png" Type="http://schemas.openxmlformats.org/officeDocument/2006/relationships/image"/><Relationship Id="rId5" Target="../media/image53.svg" Type="http://schemas.openxmlformats.org/officeDocument/2006/relationships/image"/><Relationship Id="rId6" Target="../media/image54.png" Type="http://schemas.openxmlformats.org/officeDocument/2006/relationships/image"/><Relationship Id="rId7" Target="../media/image55.svg" Type="http://schemas.openxmlformats.org/officeDocument/2006/relationships/image"/><Relationship Id="rId8" Target="../media/image56.png" Type="http://schemas.openxmlformats.org/officeDocument/2006/relationships/image"/><Relationship Id="rId9" Target="../media/image57.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7894262">
            <a:off x="816906" y="-440436"/>
            <a:ext cx="12918800" cy="10239134"/>
          </a:xfrm>
          <a:custGeom>
            <a:avLst/>
            <a:gdLst/>
            <a:ahLst/>
            <a:cxnLst/>
            <a:rect r="r" b="b" t="t" l="l"/>
            <a:pathLst>
              <a:path h="10239134" w="12918800">
                <a:moveTo>
                  <a:pt x="0" y="0"/>
                </a:moveTo>
                <a:lnTo>
                  <a:pt x="12918800" y="0"/>
                </a:lnTo>
                <a:lnTo>
                  <a:pt x="12918800" y="10239134"/>
                </a:lnTo>
                <a:lnTo>
                  <a:pt x="0" y="10239134"/>
                </a:lnTo>
                <a:lnTo>
                  <a:pt x="0" y="0"/>
                </a:lnTo>
                <a:close/>
              </a:path>
            </a:pathLst>
          </a:custGeom>
          <a:blipFill>
            <a:blip r:embed="rId2">
              <a:alphaModFix amt="40000"/>
              <a:extLst>
                <a:ext uri="{96DAC541-7B7A-43D3-8B79-37D633B846F1}">
                  <asvg:svgBlip xmlns:asvg="http://schemas.microsoft.com/office/drawing/2016/SVG/main" r:embed="rId3"/>
                </a:ext>
              </a:extLst>
            </a:blip>
            <a:stretch>
              <a:fillRect l="0" t="-19073" r="0" b="0"/>
            </a:stretch>
          </a:blipFill>
        </p:spPr>
      </p:sp>
      <p:grpSp>
        <p:nvGrpSpPr>
          <p:cNvPr name="Group 3" id="3"/>
          <p:cNvGrpSpPr/>
          <p:nvPr/>
        </p:nvGrpSpPr>
        <p:grpSpPr>
          <a:xfrm rot="0">
            <a:off x="7276306" y="1121117"/>
            <a:ext cx="9982994" cy="4867198"/>
            <a:chOff x="0" y="0"/>
            <a:chExt cx="13310659" cy="6489597"/>
          </a:xfrm>
        </p:grpSpPr>
        <p:pic>
          <p:nvPicPr>
            <p:cNvPr name="Picture 4" id="4"/>
            <p:cNvPicPr>
              <a:picLocks noChangeAspect="true"/>
            </p:cNvPicPr>
            <p:nvPr/>
          </p:nvPicPr>
          <p:blipFill>
            <a:blip r:embed="rId4"/>
            <a:srcRect l="0" t="6032" r="0" b="28881"/>
            <a:stretch>
              <a:fillRect/>
            </a:stretch>
          </p:blipFill>
          <p:spPr>
            <a:xfrm flipH="false" flipV="false">
              <a:off x="0" y="0"/>
              <a:ext cx="13310659" cy="6489597"/>
            </a:xfrm>
            <a:prstGeom prst="rect">
              <a:avLst/>
            </a:prstGeom>
          </p:spPr>
        </p:pic>
      </p:grpSp>
      <p:sp>
        <p:nvSpPr>
          <p:cNvPr name="Freeform 5" id="5"/>
          <p:cNvSpPr/>
          <p:nvPr/>
        </p:nvSpPr>
        <p:spPr>
          <a:xfrm flipH="false" flipV="false" rot="-2449968">
            <a:off x="12655494" y="9848803"/>
            <a:ext cx="7315200" cy="3218688"/>
          </a:xfrm>
          <a:custGeom>
            <a:avLst/>
            <a:gdLst/>
            <a:ahLst/>
            <a:cxnLst/>
            <a:rect r="r" b="b" t="t" l="l"/>
            <a:pathLst>
              <a:path h="3218688" w="7315200">
                <a:moveTo>
                  <a:pt x="0" y="0"/>
                </a:moveTo>
                <a:lnTo>
                  <a:pt x="7315200" y="0"/>
                </a:lnTo>
                <a:lnTo>
                  <a:pt x="7315200" y="3218688"/>
                </a:lnTo>
                <a:lnTo>
                  <a:pt x="0" y="3218688"/>
                </a:lnTo>
                <a:lnTo>
                  <a:pt x="0" y="0"/>
                </a:lnTo>
                <a:close/>
              </a:path>
            </a:pathLst>
          </a:custGeom>
          <a:blipFill>
            <a:blip r:embed="rId5">
              <a:alphaModFix amt="30000"/>
              <a:extLst>
                <a:ext uri="{96DAC541-7B7A-43D3-8B79-37D633B846F1}">
                  <asvg:svgBlip xmlns:asvg="http://schemas.microsoft.com/office/drawing/2016/SVG/main" r:embed="rId6"/>
                </a:ext>
              </a:extLst>
            </a:blip>
            <a:stretch>
              <a:fillRect l="0" t="0" r="0" b="0"/>
            </a:stretch>
          </a:blipFill>
          <a:ln cap="sq">
            <a:noFill/>
            <a:prstDash val="solid"/>
            <a:miter/>
          </a:ln>
        </p:spPr>
      </p:sp>
      <p:grpSp>
        <p:nvGrpSpPr>
          <p:cNvPr name="Group 6" id="6"/>
          <p:cNvGrpSpPr/>
          <p:nvPr/>
        </p:nvGrpSpPr>
        <p:grpSpPr>
          <a:xfrm rot="0">
            <a:off x="7276306" y="5988315"/>
            <a:ext cx="5339894" cy="3173009"/>
            <a:chOff x="0" y="0"/>
            <a:chExt cx="7119859" cy="4230678"/>
          </a:xfrm>
        </p:grpSpPr>
        <p:pic>
          <p:nvPicPr>
            <p:cNvPr name="Picture 7" id="7"/>
            <p:cNvPicPr>
              <a:picLocks noChangeAspect="true"/>
            </p:cNvPicPr>
            <p:nvPr/>
          </p:nvPicPr>
          <p:blipFill>
            <a:blip r:embed="rId7"/>
            <a:srcRect l="10681" t="0" r="10681" b="0"/>
            <a:stretch>
              <a:fillRect/>
            </a:stretch>
          </p:blipFill>
          <p:spPr>
            <a:xfrm flipH="false" flipV="false">
              <a:off x="0" y="0"/>
              <a:ext cx="7119859" cy="4230678"/>
            </a:xfrm>
            <a:prstGeom prst="rect">
              <a:avLst/>
            </a:prstGeom>
          </p:spPr>
        </p:pic>
      </p:grpSp>
      <p:sp>
        <p:nvSpPr>
          <p:cNvPr name="Freeform 8" id="8"/>
          <p:cNvSpPr/>
          <p:nvPr/>
        </p:nvSpPr>
        <p:spPr>
          <a:xfrm flipH="false" flipV="false" rot="0">
            <a:off x="1902527" y="8829454"/>
            <a:ext cx="339509" cy="331870"/>
          </a:xfrm>
          <a:custGeom>
            <a:avLst/>
            <a:gdLst/>
            <a:ahLst/>
            <a:cxnLst/>
            <a:rect r="r" b="b" t="t" l="l"/>
            <a:pathLst>
              <a:path h="331870" w="339509">
                <a:moveTo>
                  <a:pt x="0" y="0"/>
                </a:moveTo>
                <a:lnTo>
                  <a:pt x="339509" y="0"/>
                </a:lnTo>
                <a:lnTo>
                  <a:pt x="339509" y="331870"/>
                </a:lnTo>
                <a:lnTo>
                  <a:pt x="0" y="33187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9" id="9"/>
          <p:cNvSpPr/>
          <p:nvPr/>
        </p:nvSpPr>
        <p:spPr>
          <a:xfrm flipH="false" flipV="false" rot="0">
            <a:off x="16805294" y="827831"/>
            <a:ext cx="586572" cy="586572"/>
          </a:xfrm>
          <a:custGeom>
            <a:avLst/>
            <a:gdLst/>
            <a:ahLst/>
            <a:cxnLst/>
            <a:rect r="r" b="b" t="t" l="l"/>
            <a:pathLst>
              <a:path h="586572" w="586572">
                <a:moveTo>
                  <a:pt x="0" y="0"/>
                </a:moveTo>
                <a:lnTo>
                  <a:pt x="586572" y="0"/>
                </a:lnTo>
                <a:lnTo>
                  <a:pt x="586572" y="586572"/>
                </a:lnTo>
                <a:lnTo>
                  <a:pt x="0" y="58657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10" id="10"/>
          <p:cNvSpPr txBox="true"/>
          <p:nvPr/>
        </p:nvSpPr>
        <p:spPr>
          <a:xfrm rot="0">
            <a:off x="1028700" y="4908419"/>
            <a:ext cx="7007746" cy="737235"/>
          </a:xfrm>
          <a:prstGeom prst="rect">
            <a:avLst/>
          </a:prstGeom>
        </p:spPr>
        <p:txBody>
          <a:bodyPr anchor="t" rtlCol="false" tIns="0" lIns="0" bIns="0" rIns="0">
            <a:spAutoFit/>
          </a:bodyPr>
          <a:lstStyle/>
          <a:p>
            <a:pPr algn="l">
              <a:lnSpc>
                <a:spcPts val="5400"/>
              </a:lnSpc>
            </a:pPr>
            <a:r>
              <a:rPr lang="en-US" sz="5400" spc="-324">
                <a:solidFill>
                  <a:srgbClr val="000000"/>
                </a:solidFill>
                <a:latin typeface="Lovelo"/>
                <a:ea typeface="Lovelo"/>
                <a:cs typeface="Lovelo"/>
                <a:sym typeface="Lovelo"/>
              </a:rPr>
              <a:t>COMPANY PROFILE</a:t>
            </a:r>
          </a:p>
        </p:txBody>
      </p:sp>
      <p:sp>
        <p:nvSpPr>
          <p:cNvPr name="TextBox 11" id="11"/>
          <p:cNvSpPr txBox="true"/>
          <p:nvPr/>
        </p:nvSpPr>
        <p:spPr>
          <a:xfrm rot="0">
            <a:off x="1028700" y="5877334"/>
            <a:ext cx="6973393" cy="1285876"/>
          </a:xfrm>
          <a:prstGeom prst="rect">
            <a:avLst/>
          </a:prstGeom>
        </p:spPr>
        <p:txBody>
          <a:bodyPr anchor="t" rtlCol="false" tIns="0" lIns="0" bIns="0" rIns="0">
            <a:spAutoFit/>
          </a:bodyPr>
          <a:lstStyle/>
          <a:p>
            <a:pPr algn="l">
              <a:lnSpc>
                <a:spcPts val="3479"/>
              </a:lnSpc>
            </a:pPr>
            <a:r>
              <a:rPr lang="en-US" sz="2399" spc="23">
                <a:solidFill>
                  <a:srgbClr val="000000"/>
                </a:solidFill>
                <a:latin typeface="Canva Sans"/>
                <a:ea typeface="Canva Sans"/>
                <a:cs typeface="Canva Sans"/>
                <a:sym typeface="Canva Sans"/>
              </a:rPr>
              <a:t>Complete Solutions in Real Estate, Construction &amp; Plantation.</a:t>
            </a:r>
          </a:p>
          <a:p>
            <a:pPr algn="l">
              <a:lnSpc>
                <a:spcPts val="3479"/>
              </a:lnSpc>
            </a:pPr>
          </a:p>
        </p:txBody>
      </p:sp>
      <p:grpSp>
        <p:nvGrpSpPr>
          <p:cNvPr name="Group 12" id="12"/>
          <p:cNvGrpSpPr/>
          <p:nvPr/>
        </p:nvGrpSpPr>
        <p:grpSpPr>
          <a:xfrm rot="0">
            <a:off x="12616200" y="6023247"/>
            <a:ext cx="4624986" cy="3138077"/>
            <a:chOff x="0" y="0"/>
            <a:chExt cx="6166648" cy="4184103"/>
          </a:xfrm>
        </p:grpSpPr>
        <p:pic>
          <p:nvPicPr>
            <p:cNvPr name="Picture 13" id="13"/>
            <p:cNvPicPr>
              <a:picLocks noChangeAspect="true"/>
            </p:cNvPicPr>
            <p:nvPr/>
          </p:nvPicPr>
          <p:blipFill>
            <a:blip r:embed="rId12"/>
            <a:srcRect l="3954" t="28392" r="16988" b="0"/>
            <a:stretch>
              <a:fillRect/>
            </a:stretch>
          </p:blipFill>
          <p:spPr>
            <a:xfrm flipH="false" flipV="false">
              <a:off x="0" y="0"/>
              <a:ext cx="6166648" cy="4184103"/>
            </a:xfrm>
            <a:prstGeom prst="rect">
              <a:avLst/>
            </a:prstGeom>
          </p:spPr>
        </p:pic>
      </p:grpSp>
      <p:sp>
        <p:nvSpPr>
          <p:cNvPr name="Freeform 14" id="14"/>
          <p:cNvSpPr/>
          <p:nvPr/>
        </p:nvSpPr>
        <p:spPr>
          <a:xfrm flipH="false" flipV="false" rot="0">
            <a:off x="1028700" y="3123790"/>
            <a:ext cx="2973856" cy="1384580"/>
          </a:xfrm>
          <a:custGeom>
            <a:avLst/>
            <a:gdLst/>
            <a:ahLst/>
            <a:cxnLst/>
            <a:rect r="r" b="b" t="t" l="l"/>
            <a:pathLst>
              <a:path h="1384580" w="2973856">
                <a:moveTo>
                  <a:pt x="0" y="0"/>
                </a:moveTo>
                <a:lnTo>
                  <a:pt x="2973856" y="0"/>
                </a:lnTo>
                <a:lnTo>
                  <a:pt x="2973856" y="1384579"/>
                </a:lnTo>
                <a:lnTo>
                  <a:pt x="0" y="1384579"/>
                </a:lnTo>
                <a:lnTo>
                  <a:pt x="0" y="0"/>
                </a:lnTo>
                <a:close/>
              </a:path>
            </a:pathLst>
          </a:custGeom>
          <a:blipFill>
            <a:blip r:embed="rId13"/>
            <a:stretch>
              <a:fillRect l="0" t="0" r="0" b="0"/>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133314" y="3306222"/>
            <a:ext cx="7019918" cy="782955"/>
          </a:xfrm>
          <a:prstGeom prst="rect">
            <a:avLst/>
          </a:prstGeom>
        </p:spPr>
        <p:txBody>
          <a:bodyPr anchor="t" rtlCol="false" tIns="0" lIns="0" bIns="0" rIns="0">
            <a:spAutoFit/>
          </a:bodyPr>
          <a:lstStyle/>
          <a:p>
            <a:pPr algn="l">
              <a:lnSpc>
                <a:spcPts val="5940"/>
              </a:lnSpc>
            </a:pPr>
            <a:r>
              <a:rPr lang="en-US" sz="5400" spc="-108">
                <a:solidFill>
                  <a:srgbClr val="000000"/>
                </a:solidFill>
                <a:latin typeface="Lovelo"/>
                <a:ea typeface="Lovelo"/>
                <a:cs typeface="Lovelo"/>
                <a:sym typeface="Lovelo"/>
              </a:rPr>
              <a:t>About the Company</a:t>
            </a:r>
          </a:p>
        </p:txBody>
      </p:sp>
      <p:sp>
        <p:nvSpPr>
          <p:cNvPr name="Freeform 3" id="3"/>
          <p:cNvSpPr/>
          <p:nvPr/>
        </p:nvSpPr>
        <p:spPr>
          <a:xfrm flipH="false" flipV="false" rot="670304">
            <a:off x="8419179" y="-3414559"/>
            <a:ext cx="10081473" cy="8090382"/>
          </a:xfrm>
          <a:custGeom>
            <a:avLst/>
            <a:gdLst/>
            <a:ahLst/>
            <a:cxnLst/>
            <a:rect r="r" b="b" t="t" l="l"/>
            <a:pathLst>
              <a:path h="8090382" w="10081473">
                <a:moveTo>
                  <a:pt x="0" y="0"/>
                </a:moveTo>
                <a:lnTo>
                  <a:pt x="10081473" y="0"/>
                </a:lnTo>
                <a:lnTo>
                  <a:pt x="10081473" y="8090382"/>
                </a:lnTo>
                <a:lnTo>
                  <a:pt x="0" y="8090382"/>
                </a:lnTo>
                <a:lnTo>
                  <a:pt x="0" y="0"/>
                </a:lnTo>
                <a:close/>
              </a:path>
            </a:pathLst>
          </a:custGeom>
          <a:blipFill>
            <a:blip r:embed="rId2">
              <a:alphaModFix amt="30000"/>
              <a:extLst>
                <a:ext uri="{96DAC541-7B7A-43D3-8B79-37D633B846F1}">
                  <asvg:svgBlip xmlns:asvg="http://schemas.microsoft.com/office/drawing/2016/SVG/main" r:embed="rId3"/>
                </a:ext>
              </a:extLst>
            </a:blip>
            <a:stretch>
              <a:fillRect l="0" t="0" r="0" b="0"/>
            </a:stretch>
          </a:blipFill>
          <a:ln cap="sq">
            <a:noFill/>
            <a:prstDash val="solid"/>
            <a:miter/>
          </a:ln>
        </p:spPr>
      </p:sp>
      <p:sp>
        <p:nvSpPr>
          <p:cNvPr name="Freeform 4" id="4"/>
          <p:cNvSpPr/>
          <p:nvPr/>
        </p:nvSpPr>
        <p:spPr>
          <a:xfrm flipH="false" flipV="false" rot="0">
            <a:off x="17023820" y="9022820"/>
            <a:ext cx="711730" cy="711730"/>
          </a:xfrm>
          <a:custGeom>
            <a:avLst/>
            <a:gdLst/>
            <a:ahLst/>
            <a:cxnLst/>
            <a:rect r="r" b="b" t="t" l="l"/>
            <a:pathLst>
              <a:path h="711730" w="711730">
                <a:moveTo>
                  <a:pt x="0" y="0"/>
                </a:moveTo>
                <a:lnTo>
                  <a:pt x="711730" y="0"/>
                </a:lnTo>
                <a:lnTo>
                  <a:pt x="711730" y="711730"/>
                </a:lnTo>
                <a:lnTo>
                  <a:pt x="0" y="71173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1133314" y="1334158"/>
            <a:ext cx="2973856" cy="1384580"/>
          </a:xfrm>
          <a:custGeom>
            <a:avLst/>
            <a:gdLst/>
            <a:ahLst/>
            <a:cxnLst/>
            <a:rect r="r" b="b" t="t" l="l"/>
            <a:pathLst>
              <a:path h="1384580" w="2973856">
                <a:moveTo>
                  <a:pt x="0" y="0"/>
                </a:moveTo>
                <a:lnTo>
                  <a:pt x="2973856" y="0"/>
                </a:lnTo>
                <a:lnTo>
                  <a:pt x="2973856" y="1384579"/>
                </a:lnTo>
                <a:lnTo>
                  <a:pt x="0" y="1384579"/>
                </a:lnTo>
                <a:lnTo>
                  <a:pt x="0" y="0"/>
                </a:lnTo>
                <a:close/>
              </a:path>
            </a:pathLst>
          </a:custGeom>
          <a:blipFill>
            <a:blip r:embed="rId6"/>
            <a:stretch>
              <a:fillRect l="0" t="0" r="0" b="0"/>
            </a:stretch>
          </a:blipFill>
        </p:spPr>
      </p:sp>
      <p:sp>
        <p:nvSpPr>
          <p:cNvPr name="TextBox 6" id="6"/>
          <p:cNvSpPr txBox="true"/>
          <p:nvPr/>
        </p:nvSpPr>
        <p:spPr>
          <a:xfrm rot="0">
            <a:off x="1133314" y="4199752"/>
            <a:ext cx="6915304" cy="4930775"/>
          </a:xfrm>
          <a:prstGeom prst="rect">
            <a:avLst/>
          </a:prstGeom>
        </p:spPr>
        <p:txBody>
          <a:bodyPr anchor="t" rtlCol="false" tIns="0" lIns="0" bIns="0" rIns="0">
            <a:spAutoFit/>
          </a:bodyPr>
          <a:lstStyle/>
          <a:p>
            <a:pPr algn="just">
              <a:lnSpc>
                <a:spcPts val="2800"/>
              </a:lnSpc>
            </a:pPr>
            <a:r>
              <a:rPr lang="en-US" sz="2000" spc="-40">
                <a:solidFill>
                  <a:srgbClr val="000000"/>
                </a:solidFill>
                <a:latin typeface="Canva Sans"/>
                <a:ea typeface="Canva Sans"/>
                <a:cs typeface="Canva Sans"/>
                <a:sym typeface="Canva Sans"/>
              </a:rPr>
              <a:t>The Property Planners (Pvt) Ltd leads our real estate, construction, and consulting operations, ensuring reliable, high-quality outcomes. </a:t>
            </a:r>
          </a:p>
          <a:p>
            <a:pPr algn="just">
              <a:lnSpc>
                <a:spcPts val="2800"/>
              </a:lnSpc>
            </a:pPr>
          </a:p>
          <a:p>
            <a:pPr algn="just">
              <a:lnSpc>
                <a:spcPts val="2800"/>
              </a:lnSpc>
            </a:pPr>
            <a:r>
              <a:rPr lang="en-US" sz="2000" spc="-40">
                <a:solidFill>
                  <a:srgbClr val="000000"/>
                </a:solidFill>
                <a:latin typeface="Canva Sans"/>
                <a:ea typeface="Canva Sans"/>
                <a:cs typeface="Canva Sans"/>
                <a:sym typeface="Canva Sans"/>
              </a:rPr>
              <a:t>TPP Plantation (Pvt) Ltd drives sustainable agriculture and plantation development.</a:t>
            </a:r>
          </a:p>
          <a:p>
            <a:pPr algn="just">
              <a:lnSpc>
                <a:spcPts val="2800"/>
              </a:lnSpc>
            </a:pPr>
          </a:p>
          <a:p>
            <a:pPr algn="just">
              <a:lnSpc>
                <a:spcPts val="2800"/>
              </a:lnSpc>
            </a:pPr>
            <a:r>
              <a:rPr lang="en-US" sz="2000" spc="-40">
                <a:solidFill>
                  <a:srgbClr val="000000"/>
                </a:solidFill>
                <a:latin typeface="Canva Sans"/>
                <a:ea typeface="Canva Sans"/>
                <a:cs typeface="Canva Sans"/>
                <a:sym typeface="Canva Sans"/>
              </a:rPr>
              <a:t>Both operate under The Property Planners Co Pty Ltd (Australia), upholding strict governance, compliance, and ethical standards. </a:t>
            </a:r>
          </a:p>
          <a:p>
            <a:pPr algn="just">
              <a:lnSpc>
                <a:spcPts val="2800"/>
              </a:lnSpc>
            </a:pPr>
          </a:p>
          <a:p>
            <a:pPr algn="just">
              <a:lnSpc>
                <a:spcPts val="2800"/>
              </a:lnSpc>
              <a:spcBef>
                <a:spcPct val="0"/>
              </a:spcBef>
            </a:pPr>
            <a:r>
              <a:rPr lang="en-US" sz="2000" spc="-40">
                <a:solidFill>
                  <a:srgbClr val="000000"/>
                </a:solidFill>
                <a:latin typeface="Canva Sans"/>
                <a:ea typeface="Canva Sans"/>
                <a:cs typeface="Canva Sans"/>
                <a:sym typeface="Canva Sans"/>
              </a:rPr>
              <a:t>Together, we offer a 360° service platform uniting real estate, construction, and agriculture for sustainable growth.</a:t>
            </a:r>
          </a:p>
        </p:txBody>
      </p:sp>
      <p:sp>
        <p:nvSpPr>
          <p:cNvPr name="TextBox 7" id="7"/>
          <p:cNvSpPr txBox="true"/>
          <p:nvPr/>
        </p:nvSpPr>
        <p:spPr>
          <a:xfrm rot="0">
            <a:off x="10108516" y="7383641"/>
            <a:ext cx="6915304" cy="1746885"/>
          </a:xfrm>
          <a:prstGeom prst="rect">
            <a:avLst/>
          </a:prstGeom>
        </p:spPr>
        <p:txBody>
          <a:bodyPr anchor="t" rtlCol="false" tIns="0" lIns="0" bIns="0" rIns="0">
            <a:spAutoFit/>
          </a:bodyPr>
          <a:lstStyle/>
          <a:p>
            <a:pPr algn="just">
              <a:lnSpc>
                <a:spcPts val="2849"/>
              </a:lnSpc>
            </a:pPr>
            <a:r>
              <a:rPr lang="en-US" sz="1899">
                <a:solidFill>
                  <a:srgbClr val="000000"/>
                </a:solidFill>
                <a:latin typeface="Canva Sans"/>
                <a:ea typeface="Canva Sans"/>
                <a:cs typeface="Canva Sans"/>
                <a:sym typeface="Canva Sans"/>
              </a:rPr>
              <a:t>To simplify land and property development through end-to-end services built on transparency, technical excellence, and accountability consistently achieving results that align with client goals and foster long-term partnerships.</a:t>
            </a:r>
          </a:p>
        </p:txBody>
      </p:sp>
      <p:sp>
        <p:nvSpPr>
          <p:cNvPr name="TextBox 8" id="8"/>
          <p:cNvSpPr txBox="true"/>
          <p:nvPr/>
        </p:nvSpPr>
        <p:spPr>
          <a:xfrm rot="0">
            <a:off x="10108516" y="6882589"/>
            <a:ext cx="2451320" cy="396240"/>
          </a:xfrm>
          <a:prstGeom prst="rect">
            <a:avLst/>
          </a:prstGeom>
        </p:spPr>
        <p:txBody>
          <a:bodyPr anchor="t" rtlCol="false" tIns="0" lIns="0" bIns="0" rIns="0">
            <a:spAutoFit/>
          </a:bodyPr>
          <a:lstStyle/>
          <a:p>
            <a:pPr algn="l">
              <a:lnSpc>
                <a:spcPts val="3360"/>
              </a:lnSpc>
              <a:spcBef>
                <a:spcPct val="0"/>
              </a:spcBef>
            </a:pPr>
            <a:r>
              <a:rPr lang="en-US" b="true" sz="2400" spc="-48">
                <a:solidFill>
                  <a:srgbClr val="000000"/>
                </a:solidFill>
                <a:latin typeface="Canva Sans Bold"/>
                <a:ea typeface="Canva Sans Bold"/>
                <a:cs typeface="Canva Sans Bold"/>
                <a:sym typeface="Canva Sans Bold"/>
              </a:rPr>
              <a:t>Our Mission</a:t>
            </a:r>
          </a:p>
        </p:txBody>
      </p:sp>
      <p:sp>
        <p:nvSpPr>
          <p:cNvPr name="TextBox 9" id="9"/>
          <p:cNvSpPr txBox="true"/>
          <p:nvPr/>
        </p:nvSpPr>
        <p:spPr>
          <a:xfrm rot="0">
            <a:off x="10108516" y="4659071"/>
            <a:ext cx="6915304" cy="1394460"/>
          </a:xfrm>
          <a:prstGeom prst="rect">
            <a:avLst/>
          </a:prstGeom>
        </p:spPr>
        <p:txBody>
          <a:bodyPr anchor="t" rtlCol="false" tIns="0" lIns="0" bIns="0" rIns="0">
            <a:spAutoFit/>
          </a:bodyPr>
          <a:lstStyle/>
          <a:p>
            <a:pPr algn="just">
              <a:lnSpc>
                <a:spcPts val="2849"/>
              </a:lnSpc>
            </a:pPr>
            <a:r>
              <a:rPr lang="en-US" sz="1899">
                <a:solidFill>
                  <a:srgbClr val="000000"/>
                </a:solidFill>
                <a:latin typeface="Canva Sans"/>
                <a:ea typeface="Canva Sans"/>
                <a:cs typeface="Canva Sans"/>
                <a:sym typeface="Canva Sans"/>
              </a:rPr>
              <a:t>To be the most trusted and innovative partner in real estate, construction, and plantation development delivering sustainable, high-quality solutions that create lasting value with integrity and innovation.</a:t>
            </a:r>
          </a:p>
        </p:txBody>
      </p:sp>
      <p:sp>
        <p:nvSpPr>
          <p:cNvPr name="TextBox 10" id="10"/>
          <p:cNvSpPr txBox="true"/>
          <p:nvPr/>
        </p:nvSpPr>
        <p:spPr>
          <a:xfrm rot="0">
            <a:off x="10108516" y="4209277"/>
            <a:ext cx="2451320" cy="396240"/>
          </a:xfrm>
          <a:prstGeom prst="rect">
            <a:avLst/>
          </a:prstGeom>
        </p:spPr>
        <p:txBody>
          <a:bodyPr anchor="t" rtlCol="false" tIns="0" lIns="0" bIns="0" rIns="0">
            <a:spAutoFit/>
          </a:bodyPr>
          <a:lstStyle/>
          <a:p>
            <a:pPr algn="l">
              <a:lnSpc>
                <a:spcPts val="3360"/>
              </a:lnSpc>
              <a:spcBef>
                <a:spcPct val="0"/>
              </a:spcBef>
            </a:pPr>
            <a:r>
              <a:rPr lang="en-US" b="true" sz="2400" spc="-48">
                <a:solidFill>
                  <a:srgbClr val="000000"/>
                </a:solidFill>
                <a:latin typeface="Canva Sans Bold"/>
                <a:ea typeface="Canva Sans Bold"/>
                <a:cs typeface="Canva Sans Bold"/>
                <a:sym typeface="Canva Sans Bold"/>
              </a:rPr>
              <a:t>Our Vision</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28700" y="2612345"/>
            <a:ext cx="5264015" cy="3266321"/>
            <a:chOff x="0" y="0"/>
            <a:chExt cx="7018687" cy="4355094"/>
          </a:xfrm>
        </p:grpSpPr>
        <p:pic>
          <p:nvPicPr>
            <p:cNvPr name="Picture 3" id="3"/>
            <p:cNvPicPr>
              <a:picLocks noChangeAspect="true"/>
            </p:cNvPicPr>
            <p:nvPr/>
          </p:nvPicPr>
          <p:blipFill>
            <a:blip r:embed="rId2"/>
            <a:srcRect l="4875" t="0" r="4875" b="0"/>
            <a:stretch>
              <a:fillRect/>
            </a:stretch>
          </p:blipFill>
          <p:spPr>
            <a:xfrm flipH="false" flipV="false">
              <a:off x="0" y="0"/>
              <a:ext cx="7018687" cy="4355094"/>
            </a:xfrm>
            <a:prstGeom prst="rect">
              <a:avLst/>
            </a:prstGeom>
          </p:spPr>
        </p:pic>
      </p:grpSp>
      <p:grpSp>
        <p:nvGrpSpPr>
          <p:cNvPr name="Group 4" id="4"/>
          <p:cNvGrpSpPr/>
          <p:nvPr/>
        </p:nvGrpSpPr>
        <p:grpSpPr>
          <a:xfrm rot="0">
            <a:off x="6511992" y="2612345"/>
            <a:ext cx="5264015" cy="3266321"/>
            <a:chOff x="0" y="0"/>
            <a:chExt cx="7018687" cy="4355094"/>
          </a:xfrm>
        </p:grpSpPr>
        <p:pic>
          <p:nvPicPr>
            <p:cNvPr name="Picture 5" id="5"/>
            <p:cNvPicPr>
              <a:picLocks noChangeAspect="true"/>
            </p:cNvPicPr>
            <p:nvPr/>
          </p:nvPicPr>
          <p:blipFill>
            <a:blip r:embed="rId3"/>
            <a:srcRect l="0" t="4872" r="0" b="4872"/>
            <a:stretch>
              <a:fillRect/>
            </a:stretch>
          </p:blipFill>
          <p:spPr>
            <a:xfrm flipH="false" flipV="false">
              <a:off x="0" y="0"/>
              <a:ext cx="7018687" cy="4355094"/>
            </a:xfrm>
            <a:prstGeom prst="rect">
              <a:avLst/>
            </a:prstGeom>
          </p:spPr>
        </p:pic>
      </p:grpSp>
      <p:sp>
        <p:nvSpPr>
          <p:cNvPr name="Freeform 6" id="6"/>
          <p:cNvSpPr/>
          <p:nvPr/>
        </p:nvSpPr>
        <p:spPr>
          <a:xfrm flipH="false" flipV="false" rot="0">
            <a:off x="14215059" y="-479390"/>
            <a:ext cx="5021624" cy="4023577"/>
          </a:xfrm>
          <a:custGeom>
            <a:avLst/>
            <a:gdLst/>
            <a:ahLst/>
            <a:cxnLst/>
            <a:rect r="r" b="b" t="t" l="l"/>
            <a:pathLst>
              <a:path h="4023577" w="5021624">
                <a:moveTo>
                  <a:pt x="0" y="0"/>
                </a:moveTo>
                <a:lnTo>
                  <a:pt x="5021625" y="0"/>
                </a:lnTo>
                <a:lnTo>
                  <a:pt x="5021625" y="4023577"/>
                </a:lnTo>
                <a:lnTo>
                  <a:pt x="0" y="4023577"/>
                </a:lnTo>
                <a:lnTo>
                  <a:pt x="0" y="0"/>
                </a:lnTo>
                <a:close/>
              </a:path>
            </a:pathLst>
          </a:custGeom>
          <a:blipFill>
            <a:blip r:embed="rId4">
              <a:alphaModFix amt="30000"/>
              <a:extLst>
                <a:ext uri="{96DAC541-7B7A-43D3-8B79-37D633B846F1}">
                  <asvg:svgBlip xmlns:asvg="http://schemas.microsoft.com/office/drawing/2016/SVG/main" r:embed="rId5"/>
                </a:ext>
              </a:extLst>
            </a:blip>
            <a:stretch>
              <a:fillRect l="0" t="0" r="0" b="0"/>
            </a:stretch>
          </a:blipFill>
          <a:ln cap="sq">
            <a:noFill/>
            <a:prstDash val="solid"/>
            <a:miter/>
          </a:ln>
        </p:spPr>
      </p:sp>
      <p:grpSp>
        <p:nvGrpSpPr>
          <p:cNvPr name="Group 7" id="7"/>
          <p:cNvGrpSpPr/>
          <p:nvPr/>
        </p:nvGrpSpPr>
        <p:grpSpPr>
          <a:xfrm rot="0">
            <a:off x="11995285" y="2612345"/>
            <a:ext cx="5264015" cy="3266321"/>
            <a:chOff x="0" y="0"/>
            <a:chExt cx="7018687" cy="4355094"/>
          </a:xfrm>
        </p:grpSpPr>
        <p:pic>
          <p:nvPicPr>
            <p:cNvPr name="Picture 8" id="8"/>
            <p:cNvPicPr>
              <a:picLocks noChangeAspect="true"/>
            </p:cNvPicPr>
            <p:nvPr/>
          </p:nvPicPr>
          <p:blipFill>
            <a:blip r:embed="rId6"/>
            <a:srcRect l="0" t="3520" r="0" b="3520"/>
            <a:stretch>
              <a:fillRect/>
            </a:stretch>
          </p:blipFill>
          <p:spPr>
            <a:xfrm flipH="false" flipV="false">
              <a:off x="0" y="0"/>
              <a:ext cx="7018687" cy="4355094"/>
            </a:xfrm>
            <a:prstGeom prst="rect">
              <a:avLst/>
            </a:prstGeom>
          </p:spPr>
        </p:pic>
      </p:grpSp>
      <p:sp>
        <p:nvSpPr>
          <p:cNvPr name="Freeform 9" id="9"/>
          <p:cNvSpPr/>
          <p:nvPr/>
        </p:nvSpPr>
        <p:spPr>
          <a:xfrm flipH="false" flipV="false" rot="0">
            <a:off x="8707151" y="9413302"/>
            <a:ext cx="873698" cy="873698"/>
          </a:xfrm>
          <a:custGeom>
            <a:avLst/>
            <a:gdLst/>
            <a:ahLst/>
            <a:cxnLst/>
            <a:rect r="r" b="b" t="t" l="l"/>
            <a:pathLst>
              <a:path h="873698" w="873698">
                <a:moveTo>
                  <a:pt x="0" y="0"/>
                </a:moveTo>
                <a:lnTo>
                  <a:pt x="873698" y="0"/>
                </a:lnTo>
                <a:lnTo>
                  <a:pt x="873698" y="873698"/>
                </a:lnTo>
                <a:lnTo>
                  <a:pt x="0" y="873698"/>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0" id="10"/>
          <p:cNvSpPr/>
          <p:nvPr/>
        </p:nvSpPr>
        <p:spPr>
          <a:xfrm flipH="false" flipV="false" rot="1439897">
            <a:off x="-2928938" y="9175238"/>
            <a:ext cx="7315200" cy="2569464"/>
          </a:xfrm>
          <a:custGeom>
            <a:avLst/>
            <a:gdLst/>
            <a:ahLst/>
            <a:cxnLst/>
            <a:rect r="r" b="b" t="t" l="l"/>
            <a:pathLst>
              <a:path h="2569464" w="7315200">
                <a:moveTo>
                  <a:pt x="0" y="0"/>
                </a:moveTo>
                <a:lnTo>
                  <a:pt x="7315200" y="0"/>
                </a:lnTo>
                <a:lnTo>
                  <a:pt x="7315200" y="2569464"/>
                </a:lnTo>
                <a:lnTo>
                  <a:pt x="0" y="2569464"/>
                </a:lnTo>
                <a:lnTo>
                  <a:pt x="0" y="0"/>
                </a:lnTo>
                <a:close/>
              </a:path>
            </a:pathLst>
          </a:custGeom>
          <a:blipFill>
            <a:blip r:embed="rId9">
              <a:alphaModFix amt="30000"/>
              <a:extLst>
                <a:ext uri="{96DAC541-7B7A-43D3-8B79-37D633B846F1}">
                  <asvg:svgBlip xmlns:asvg="http://schemas.microsoft.com/office/drawing/2016/SVG/main" r:embed="rId10"/>
                </a:ext>
              </a:extLst>
            </a:blip>
            <a:stretch>
              <a:fillRect l="0" t="0" r="0" b="0"/>
            </a:stretch>
          </a:blipFill>
          <a:ln cap="sq">
            <a:noFill/>
            <a:prstDash val="solid"/>
            <a:miter/>
          </a:ln>
        </p:spPr>
      </p:sp>
      <p:sp>
        <p:nvSpPr>
          <p:cNvPr name="TextBox 11" id="11"/>
          <p:cNvSpPr txBox="true"/>
          <p:nvPr/>
        </p:nvSpPr>
        <p:spPr>
          <a:xfrm rot="0">
            <a:off x="1028700" y="6240616"/>
            <a:ext cx="16230600" cy="2581275"/>
          </a:xfrm>
          <a:prstGeom prst="rect">
            <a:avLst/>
          </a:prstGeom>
        </p:spPr>
        <p:txBody>
          <a:bodyPr anchor="t" rtlCol="false" tIns="0" lIns="0" bIns="0" rIns="0">
            <a:spAutoFit/>
          </a:bodyPr>
          <a:lstStyle/>
          <a:p>
            <a:pPr algn="just">
              <a:lnSpc>
                <a:spcPts val="2999"/>
              </a:lnSpc>
            </a:pPr>
            <a:r>
              <a:rPr lang="en-US" sz="1999">
                <a:solidFill>
                  <a:srgbClr val="000000"/>
                </a:solidFill>
                <a:latin typeface="Canva Sans"/>
                <a:ea typeface="Canva Sans"/>
                <a:cs typeface="Canva Sans"/>
                <a:sym typeface="Canva Sans"/>
              </a:rPr>
              <a:t>It is our great pleasure to welcome you to The Property Planners Group. Founded with a vision to integrate real estate, construction, and sustainable agriculture under one trusted platform, we are committed to delivering solutions that combine global standards with local expertise.</a:t>
            </a:r>
          </a:p>
          <a:p>
            <a:pPr algn="just">
              <a:lnSpc>
                <a:spcPts val="2999"/>
              </a:lnSpc>
            </a:pPr>
          </a:p>
          <a:p>
            <a:pPr algn="l">
              <a:lnSpc>
                <a:spcPts val="2999"/>
              </a:lnSpc>
            </a:pPr>
            <a:r>
              <a:rPr lang="en-US" sz="1999">
                <a:solidFill>
                  <a:srgbClr val="000000"/>
                </a:solidFill>
                <a:latin typeface="Canva Sans"/>
                <a:ea typeface="Canva Sans"/>
                <a:cs typeface="Canva Sans"/>
                <a:sym typeface="Canva Sans"/>
              </a:rPr>
              <a:t>With operations spanning Australia and Sri Lanka, our team is dedicated to transparency, innovation, and long-term value creation. We look forward to building partnerships that grow stronger with trust, quality, and shared success.</a:t>
            </a:r>
          </a:p>
          <a:p>
            <a:pPr algn="l">
              <a:lnSpc>
                <a:spcPts val="2999"/>
              </a:lnSpc>
            </a:pPr>
          </a:p>
        </p:txBody>
      </p:sp>
      <p:sp>
        <p:nvSpPr>
          <p:cNvPr name="TextBox 12" id="12"/>
          <p:cNvSpPr txBox="true"/>
          <p:nvPr/>
        </p:nvSpPr>
        <p:spPr>
          <a:xfrm rot="0">
            <a:off x="4210173" y="1410290"/>
            <a:ext cx="9867653" cy="782955"/>
          </a:xfrm>
          <a:prstGeom prst="rect">
            <a:avLst/>
          </a:prstGeom>
        </p:spPr>
        <p:txBody>
          <a:bodyPr anchor="t" rtlCol="false" tIns="0" lIns="0" bIns="0" rIns="0">
            <a:spAutoFit/>
          </a:bodyPr>
          <a:lstStyle/>
          <a:p>
            <a:pPr algn="ctr">
              <a:lnSpc>
                <a:spcPts val="5940"/>
              </a:lnSpc>
            </a:pPr>
            <a:r>
              <a:rPr lang="en-US" sz="5400" spc="-108">
                <a:solidFill>
                  <a:srgbClr val="000000"/>
                </a:solidFill>
                <a:latin typeface="Lovelo"/>
                <a:ea typeface="Lovelo"/>
                <a:cs typeface="Lovelo"/>
                <a:sym typeface="Lovelo"/>
              </a:rPr>
              <a:t>Welcome Message</a:t>
            </a:r>
          </a:p>
        </p:txBody>
      </p:sp>
      <p:sp>
        <p:nvSpPr>
          <p:cNvPr name="Freeform 13" id="13"/>
          <p:cNvSpPr/>
          <p:nvPr/>
        </p:nvSpPr>
        <p:spPr>
          <a:xfrm flipH="false" flipV="false" rot="0">
            <a:off x="16525161" y="9413302"/>
            <a:ext cx="1468279" cy="683607"/>
          </a:xfrm>
          <a:custGeom>
            <a:avLst/>
            <a:gdLst/>
            <a:ahLst/>
            <a:cxnLst/>
            <a:rect r="r" b="b" t="t" l="l"/>
            <a:pathLst>
              <a:path h="683607" w="1468279">
                <a:moveTo>
                  <a:pt x="0" y="0"/>
                </a:moveTo>
                <a:lnTo>
                  <a:pt x="1468278" y="0"/>
                </a:lnTo>
                <a:lnTo>
                  <a:pt x="1468278" y="683607"/>
                </a:lnTo>
                <a:lnTo>
                  <a:pt x="0" y="683607"/>
                </a:lnTo>
                <a:lnTo>
                  <a:pt x="0" y="0"/>
                </a:lnTo>
                <a:close/>
              </a:path>
            </a:pathLst>
          </a:custGeom>
          <a:blipFill>
            <a:blip r:embed="rId11"/>
            <a:stretch>
              <a:fillRect l="0" t="0" r="0" b="0"/>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9144000" y="1473276"/>
            <a:ext cx="8062647" cy="929640"/>
          </a:xfrm>
          <a:prstGeom prst="rect">
            <a:avLst/>
          </a:prstGeom>
        </p:spPr>
        <p:txBody>
          <a:bodyPr anchor="t" rtlCol="false" tIns="0" lIns="0" bIns="0" rIns="0">
            <a:spAutoFit/>
          </a:bodyPr>
          <a:lstStyle/>
          <a:p>
            <a:pPr algn="l">
              <a:lnSpc>
                <a:spcPts val="7559"/>
              </a:lnSpc>
              <a:spcBef>
                <a:spcPct val="0"/>
              </a:spcBef>
            </a:pPr>
            <a:r>
              <a:rPr lang="en-US" sz="5400" spc="-108">
                <a:solidFill>
                  <a:srgbClr val="000000"/>
                </a:solidFill>
                <a:latin typeface="Lovelo"/>
                <a:ea typeface="Lovelo"/>
                <a:cs typeface="Lovelo"/>
                <a:sym typeface="Lovelo"/>
              </a:rPr>
              <a:t>Corporate Structure</a:t>
            </a:r>
          </a:p>
        </p:txBody>
      </p:sp>
      <p:sp>
        <p:nvSpPr>
          <p:cNvPr name="Freeform 3" id="3"/>
          <p:cNvSpPr/>
          <p:nvPr/>
        </p:nvSpPr>
        <p:spPr>
          <a:xfrm flipH="false" flipV="false" rot="0">
            <a:off x="520290" y="4145752"/>
            <a:ext cx="394110" cy="1995495"/>
          </a:xfrm>
          <a:custGeom>
            <a:avLst/>
            <a:gdLst/>
            <a:ahLst/>
            <a:cxnLst/>
            <a:rect r="r" b="b" t="t" l="l"/>
            <a:pathLst>
              <a:path h="1995495" w="394110">
                <a:moveTo>
                  <a:pt x="0" y="0"/>
                </a:moveTo>
                <a:lnTo>
                  <a:pt x="394110" y="0"/>
                </a:lnTo>
                <a:lnTo>
                  <a:pt x="394110" y="1995496"/>
                </a:lnTo>
                <a:lnTo>
                  <a:pt x="0" y="199549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16680203" y="-1823663"/>
            <a:ext cx="4352451" cy="4352451"/>
          </a:xfrm>
          <a:custGeom>
            <a:avLst/>
            <a:gdLst/>
            <a:ahLst/>
            <a:cxnLst/>
            <a:rect r="r" b="b" t="t" l="l"/>
            <a:pathLst>
              <a:path h="4352451" w="4352451">
                <a:moveTo>
                  <a:pt x="0" y="0"/>
                </a:moveTo>
                <a:lnTo>
                  <a:pt x="4352451" y="0"/>
                </a:lnTo>
                <a:lnTo>
                  <a:pt x="4352451" y="4352451"/>
                </a:lnTo>
                <a:lnTo>
                  <a:pt x="0" y="4352451"/>
                </a:lnTo>
                <a:lnTo>
                  <a:pt x="0" y="0"/>
                </a:lnTo>
                <a:close/>
              </a:path>
            </a:pathLst>
          </a:custGeom>
          <a:blipFill>
            <a:blip r:embed="rId4">
              <a:alphaModFix amt="30000"/>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3977461" y="9099721"/>
            <a:ext cx="7315200" cy="2660904"/>
          </a:xfrm>
          <a:custGeom>
            <a:avLst/>
            <a:gdLst/>
            <a:ahLst/>
            <a:cxnLst/>
            <a:rect r="r" b="b" t="t" l="l"/>
            <a:pathLst>
              <a:path h="2660904" w="7315200">
                <a:moveTo>
                  <a:pt x="0" y="0"/>
                </a:moveTo>
                <a:lnTo>
                  <a:pt x="7315200" y="0"/>
                </a:lnTo>
                <a:lnTo>
                  <a:pt x="7315200" y="2660904"/>
                </a:lnTo>
                <a:lnTo>
                  <a:pt x="0" y="2660904"/>
                </a:lnTo>
                <a:lnTo>
                  <a:pt x="0" y="0"/>
                </a:lnTo>
                <a:close/>
              </a:path>
            </a:pathLst>
          </a:custGeom>
          <a:blipFill>
            <a:blip r:embed="rId6">
              <a:alphaModFix amt="30000"/>
              <a:extLst>
                <a:ext uri="{96DAC541-7B7A-43D3-8B79-37D633B846F1}">
                  <asvg:svgBlip xmlns:asvg="http://schemas.microsoft.com/office/drawing/2016/SVG/main" r:embed="rId7"/>
                </a:ext>
              </a:extLst>
            </a:blip>
            <a:stretch>
              <a:fillRect l="0" t="0" r="0" b="0"/>
            </a:stretch>
          </a:blipFill>
          <a:ln cap="sq">
            <a:noFill/>
            <a:prstDash val="solid"/>
            <a:miter/>
          </a:ln>
        </p:spPr>
      </p:sp>
      <p:grpSp>
        <p:nvGrpSpPr>
          <p:cNvPr name="Group 6" id="6"/>
          <p:cNvGrpSpPr/>
          <p:nvPr/>
        </p:nvGrpSpPr>
        <p:grpSpPr>
          <a:xfrm rot="0">
            <a:off x="1158357" y="1028700"/>
            <a:ext cx="7607981" cy="4114800"/>
            <a:chOff x="0" y="0"/>
            <a:chExt cx="2003748" cy="1083733"/>
          </a:xfrm>
        </p:grpSpPr>
        <p:sp>
          <p:nvSpPr>
            <p:cNvPr name="Freeform 7" id="7"/>
            <p:cNvSpPr/>
            <p:nvPr/>
          </p:nvSpPr>
          <p:spPr>
            <a:xfrm flipH="false" flipV="false" rot="0">
              <a:off x="0" y="0"/>
              <a:ext cx="2003748" cy="1083733"/>
            </a:xfrm>
            <a:custGeom>
              <a:avLst/>
              <a:gdLst/>
              <a:ahLst/>
              <a:cxnLst/>
              <a:rect r="r" b="b" t="t" l="l"/>
              <a:pathLst>
                <a:path h="1083733" w="2003748">
                  <a:moveTo>
                    <a:pt x="0" y="0"/>
                  </a:moveTo>
                  <a:lnTo>
                    <a:pt x="2003748" y="0"/>
                  </a:lnTo>
                  <a:lnTo>
                    <a:pt x="2003748" y="1083733"/>
                  </a:lnTo>
                  <a:lnTo>
                    <a:pt x="0" y="1083733"/>
                  </a:lnTo>
                  <a:close/>
                </a:path>
              </a:pathLst>
            </a:custGeom>
            <a:solidFill>
              <a:srgbClr val="C46B7E"/>
            </a:solidFill>
          </p:spPr>
        </p:sp>
        <p:sp>
          <p:nvSpPr>
            <p:cNvPr name="TextBox 8" id="8"/>
            <p:cNvSpPr txBox="true"/>
            <p:nvPr/>
          </p:nvSpPr>
          <p:spPr>
            <a:xfrm>
              <a:off x="0" y="-38100"/>
              <a:ext cx="2003748" cy="1121833"/>
            </a:xfrm>
            <a:prstGeom prst="rect">
              <a:avLst/>
            </a:prstGeom>
          </p:spPr>
          <p:txBody>
            <a:bodyPr anchor="ctr" rtlCol="false" tIns="50800" lIns="50800" bIns="50800" rIns="50800"/>
            <a:lstStyle/>
            <a:p>
              <a:pPr algn="ctr">
                <a:lnSpc>
                  <a:spcPts val="3079"/>
                </a:lnSpc>
              </a:pPr>
              <a:r>
                <a:rPr lang="en-US" b="true" sz="2199" spc="-43">
                  <a:solidFill>
                    <a:srgbClr val="FFFFFF"/>
                  </a:solidFill>
                  <a:latin typeface="Canva Sans Bold"/>
                  <a:ea typeface="Canva Sans Bold"/>
                  <a:cs typeface="Canva Sans Bold"/>
                  <a:sym typeface="Canva Sans Bold"/>
                </a:rPr>
                <a:t>The Property Planners Co Pty Ltd</a:t>
              </a:r>
            </a:p>
            <a:p>
              <a:pPr algn="ctr">
                <a:lnSpc>
                  <a:spcPts val="3079"/>
                </a:lnSpc>
              </a:pPr>
              <a:r>
                <a:rPr lang="en-US" b="true" sz="2199" spc="-43">
                  <a:solidFill>
                    <a:srgbClr val="FFFFFF"/>
                  </a:solidFill>
                  <a:latin typeface="Canva Sans Bold"/>
                  <a:ea typeface="Canva Sans Bold"/>
                  <a:cs typeface="Canva Sans Bold"/>
                  <a:sym typeface="Canva Sans Bold"/>
                </a:rPr>
                <a:t>(Registered in Australia: ACN 680728170)</a:t>
              </a:r>
            </a:p>
          </p:txBody>
        </p:sp>
      </p:grpSp>
      <p:grpSp>
        <p:nvGrpSpPr>
          <p:cNvPr name="Group 9" id="9"/>
          <p:cNvGrpSpPr/>
          <p:nvPr/>
        </p:nvGrpSpPr>
        <p:grpSpPr>
          <a:xfrm rot="0">
            <a:off x="1158357" y="5329138"/>
            <a:ext cx="3739162" cy="3929162"/>
            <a:chOff x="0" y="0"/>
            <a:chExt cx="984800" cy="1034841"/>
          </a:xfrm>
        </p:grpSpPr>
        <p:sp>
          <p:nvSpPr>
            <p:cNvPr name="Freeform 10" id="10"/>
            <p:cNvSpPr/>
            <p:nvPr/>
          </p:nvSpPr>
          <p:spPr>
            <a:xfrm flipH="false" flipV="false" rot="0">
              <a:off x="0" y="0"/>
              <a:ext cx="984800" cy="1034841"/>
            </a:xfrm>
            <a:custGeom>
              <a:avLst/>
              <a:gdLst/>
              <a:ahLst/>
              <a:cxnLst/>
              <a:rect r="r" b="b" t="t" l="l"/>
              <a:pathLst>
                <a:path h="1034841" w="984800">
                  <a:moveTo>
                    <a:pt x="0" y="0"/>
                  </a:moveTo>
                  <a:lnTo>
                    <a:pt x="984800" y="0"/>
                  </a:lnTo>
                  <a:lnTo>
                    <a:pt x="984800" y="1034841"/>
                  </a:lnTo>
                  <a:lnTo>
                    <a:pt x="0" y="1034841"/>
                  </a:lnTo>
                  <a:close/>
                </a:path>
              </a:pathLst>
            </a:custGeom>
            <a:solidFill>
              <a:srgbClr val="7D3644"/>
            </a:solidFill>
          </p:spPr>
        </p:sp>
        <p:sp>
          <p:nvSpPr>
            <p:cNvPr name="TextBox 11" id="11"/>
            <p:cNvSpPr txBox="true"/>
            <p:nvPr/>
          </p:nvSpPr>
          <p:spPr>
            <a:xfrm>
              <a:off x="0" y="-28575"/>
              <a:ext cx="984800" cy="1063416"/>
            </a:xfrm>
            <a:prstGeom prst="rect">
              <a:avLst/>
            </a:prstGeom>
          </p:spPr>
          <p:txBody>
            <a:bodyPr anchor="ctr" rtlCol="false" tIns="50800" lIns="50800" bIns="50800" rIns="50800"/>
            <a:lstStyle/>
            <a:p>
              <a:pPr algn="ctr">
                <a:lnSpc>
                  <a:spcPts val="2520"/>
                </a:lnSpc>
              </a:pPr>
              <a:r>
                <a:rPr lang="en-US" b="true" sz="1800" spc="-36">
                  <a:solidFill>
                    <a:srgbClr val="FFFFFF"/>
                  </a:solidFill>
                  <a:latin typeface="Canva Sans Bold"/>
                  <a:ea typeface="Canva Sans Bold"/>
                  <a:cs typeface="Canva Sans Bold"/>
                  <a:sym typeface="Canva Sans Bold"/>
                </a:rPr>
                <a:t>The Property Planners (Pvt) Ltd</a:t>
              </a:r>
            </a:p>
            <a:p>
              <a:pPr algn="ctr">
                <a:lnSpc>
                  <a:spcPts val="2520"/>
                </a:lnSpc>
              </a:pPr>
              <a:r>
                <a:rPr lang="en-US" b="true" sz="1800" spc="-36">
                  <a:solidFill>
                    <a:srgbClr val="FFFFFF"/>
                  </a:solidFill>
                  <a:latin typeface="Canva Sans Bold"/>
                  <a:ea typeface="Canva Sans Bold"/>
                  <a:cs typeface="Canva Sans Bold"/>
                  <a:sym typeface="Canva Sans Bold"/>
                </a:rPr>
                <a:t>(Registered in Sri Lanka: PV 00249791)</a:t>
              </a:r>
            </a:p>
          </p:txBody>
        </p:sp>
      </p:grpSp>
      <p:grpSp>
        <p:nvGrpSpPr>
          <p:cNvPr name="Group 12" id="12"/>
          <p:cNvGrpSpPr/>
          <p:nvPr/>
        </p:nvGrpSpPr>
        <p:grpSpPr>
          <a:xfrm rot="0">
            <a:off x="5027176" y="5329138"/>
            <a:ext cx="3739162" cy="3929162"/>
            <a:chOff x="0" y="0"/>
            <a:chExt cx="984800" cy="1034841"/>
          </a:xfrm>
        </p:grpSpPr>
        <p:sp>
          <p:nvSpPr>
            <p:cNvPr name="Freeform 13" id="13"/>
            <p:cNvSpPr/>
            <p:nvPr/>
          </p:nvSpPr>
          <p:spPr>
            <a:xfrm flipH="false" flipV="false" rot="0">
              <a:off x="0" y="0"/>
              <a:ext cx="984800" cy="1034841"/>
            </a:xfrm>
            <a:custGeom>
              <a:avLst/>
              <a:gdLst/>
              <a:ahLst/>
              <a:cxnLst/>
              <a:rect r="r" b="b" t="t" l="l"/>
              <a:pathLst>
                <a:path h="1034841" w="984800">
                  <a:moveTo>
                    <a:pt x="0" y="0"/>
                  </a:moveTo>
                  <a:lnTo>
                    <a:pt x="984800" y="0"/>
                  </a:lnTo>
                  <a:lnTo>
                    <a:pt x="984800" y="1034841"/>
                  </a:lnTo>
                  <a:lnTo>
                    <a:pt x="0" y="1034841"/>
                  </a:lnTo>
                  <a:close/>
                </a:path>
              </a:pathLst>
            </a:custGeom>
            <a:solidFill>
              <a:srgbClr val="1D704A"/>
            </a:solidFill>
          </p:spPr>
        </p:sp>
        <p:sp>
          <p:nvSpPr>
            <p:cNvPr name="TextBox 14" id="14"/>
            <p:cNvSpPr txBox="true"/>
            <p:nvPr/>
          </p:nvSpPr>
          <p:spPr>
            <a:xfrm>
              <a:off x="0" y="-28575"/>
              <a:ext cx="984800" cy="1063416"/>
            </a:xfrm>
            <a:prstGeom prst="rect">
              <a:avLst/>
            </a:prstGeom>
          </p:spPr>
          <p:txBody>
            <a:bodyPr anchor="ctr" rtlCol="false" tIns="50800" lIns="50800" bIns="50800" rIns="50800"/>
            <a:lstStyle/>
            <a:p>
              <a:pPr algn="ctr">
                <a:lnSpc>
                  <a:spcPts val="2520"/>
                </a:lnSpc>
              </a:pPr>
              <a:r>
                <a:rPr lang="en-US" b="true" sz="1800" spc="-36">
                  <a:solidFill>
                    <a:srgbClr val="FFFFFF"/>
                  </a:solidFill>
                  <a:latin typeface="Canva Sans Bold"/>
                  <a:ea typeface="Canva Sans Bold"/>
                  <a:cs typeface="Canva Sans Bold"/>
                  <a:sym typeface="Canva Sans Bold"/>
                </a:rPr>
                <a:t>TPP Plantation (Pvt) Ltd</a:t>
              </a:r>
            </a:p>
            <a:p>
              <a:pPr algn="ctr">
                <a:lnSpc>
                  <a:spcPts val="2520"/>
                </a:lnSpc>
              </a:pPr>
              <a:r>
                <a:rPr lang="en-US" b="true" sz="1800" spc="-36">
                  <a:solidFill>
                    <a:srgbClr val="FFFFFF"/>
                  </a:solidFill>
                  <a:latin typeface="Canva Sans Bold"/>
                  <a:ea typeface="Canva Sans Bold"/>
                  <a:cs typeface="Canva Sans Bold"/>
                  <a:sym typeface="Canva Sans Bold"/>
                </a:rPr>
                <a:t>(Registered in Sri Lanka: PV 00321768)</a:t>
              </a:r>
            </a:p>
          </p:txBody>
        </p:sp>
      </p:grpSp>
      <p:grpSp>
        <p:nvGrpSpPr>
          <p:cNvPr name="Group 15" id="15"/>
          <p:cNvGrpSpPr/>
          <p:nvPr/>
        </p:nvGrpSpPr>
        <p:grpSpPr>
          <a:xfrm rot="0">
            <a:off x="6753389" y="5133975"/>
            <a:ext cx="286737" cy="339068"/>
            <a:chOff x="0" y="0"/>
            <a:chExt cx="812800" cy="961138"/>
          </a:xfrm>
        </p:grpSpPr>
        <p:sp>
          <p:nvSpPr>
            <p:cNvPr name="Freeform 16" id="16"/>
            <p:cNvSpPr/>
            <p:nvPr/>
          </p:nvSpPr>
          <p:spPr>
            <a:xfrm flipH="false" flipV="false" rot="0">
              <a:off x="0" y="0"/>
              <a:ext cx="812800" cy="961138"/>
            </a:xfrm>
            <a:custGeom>
              <a:avLst/>
              <a:gdLst/>
              <a:ahLst/>
              <a:cxnLst/>
              <a:rect r="r" b="b" t="t" l="l"/>
              <a:pathLst>
                <a:path h="961138" w="812800">
                  <a:moveTo>
                    <a:pt x="406400" y="961138"/>
                  </a:moveTo>
                  <a:lnTo>
                    <a:pt x="0" y="554738"/>
                  </a:lnTo>
                  <a:lnTo>
                    <a:pt x="203200" y="554738"/>
                  </a:lnTo>
                  <a:lnTo>
                    <a:pt x="203200" y="0"/>
                  </a:lnTo>
                  <a:lnTo>
                    <a:pt x="609600" y="0"/>
                  </a:lnTo>
                  <a:lnTo>
                    <a:pt x="609600" y="554738"/>
                  </a:lnTo>
                  <a:lnTo>
                    <a:pt x="812800" y="554738"/>
                  </a:lnTo>
                  <a:lnTo>
                    <a:pt x="406400" y="961138"/>
                  </a:lnTo>
                  <a:close/>
                </a:path>
              </a:pathLst>
            </a:custGeom>
            <a:solidFill>
              <a:srgbClr val="C46B7E"/>
            </a:solidFill>
          </p:spPr>
        </p:sp>
        <p:sp>
          <p:nvSpPr>
            <p:cNvPr name="TextBox 17" id="17"/>
            <p:cNvSpPr txBox="true"/>
            <p:nvPr/>
          </p:nvSpPr>
          <p:spPr>
            <a:xfrm>
              <a:off x="203200" y="-38100"/>
              <a:ext cx="406400" cy="897638"/>
            </a:xfrm>
            <a:prstGeom prst="rect">
              <a:avLst/>
            </a:prstGeom>
          </p:spPr>
          <p:txBody>
            <a:bodyPr anchor="ctr" rtlCol="false" tIns="50800" lIns="50800" bIns="50800" rIns="50800"/>
            <a:lstStyle/>
            <a:p>
              <a:pPr algn="ctr">
                <a:lnSpc>
                  <a:spcPts val="3360"/>
                </a:lnSpc>
              </a:pPr>
            </a:p>
          </p:txBody>
        </p:sp>
      </p:grpSp>
      <p:sp>
        <p:nvSpPr>
          <p:cNvPr name="TextBox 18" id="18"/>
          <p:cNvSpPr txBox="true"/>
          <p:nvPr/>
        </p:nvSpPr>
        <p:spPr>
          <a:xfrm rot="0">
            <a:off x="9144000" y="2472181"/>
            <a:ext cx="8115300" cy="6227243"/>
          </a:xfrm>
          <a:prstGeom prst="rect">
            <a:avLst/>
          </a:prstGeom>
        </p:spPr>
        <p:txBody>
          <a:bodyPr anchor="t" rtlCol="false" tIns="0" lIns="0" bIns="0" rIns="0">
            <a:spAutoFit/>
          </a:bodyPr>
          <a:lstStyle/>
          <a:p>
            <a:pPr algn="just">
              <a:lnSpc>
                <a:spcPts val="3082"/>
              </a:lnSpc>
            </a:pPr>
            <a:r>
              <a:rPr lang="en-US" sz="2055">
                <a:solidFill>
                  <a:srgbClr val="000000"/>
                </a:solidFill>
                <a:latin typeface="Canva Sans"/>
                <a:ea typeface="Canva Sans"/>
                <a:cs typeface="Canva Sans"/>
                <a:sym typeface="Canva Sans"/>
              </a:rPr>
              <a:t>The Property Planners Group operates under a transparent corporate structure that ensures compliance, strategic focus, and efficiency across all units.</a:t>
            </a:r>
          </a:p>
          <a:p>
            <a:pPr algn="just">
              <a:lnSpc>
                <a:spcPts val="3082"/>
              </a:lnSpc>
            </a:pPr>
          </a:p>
          <a:p>
            <a:pPr algn="just">
              <a:lnSpc>
                <a:spcPts val="3082"/>
              </a:lnSpc>
            </a:pPr>
            <a:r>
              <a:rPr lang="en-US" sz="2055" b="true">
                <a:solidFill>
                  <a:srgbClr val="000000"/>
                </a:solidFill>
                <a:latin typeface="Canva Sans Bold"/>
                <a:ea typeface="Canva Sans Bold"/>
                <a:cs typeface="Canva Sans Bold"/>
                <a:sym typeface="Canva Sans Bold"/>
              </a:rPr>
              <a:t>Governance Model</a:t>
            </a:r>
          </a:p>
          <a:p>
            <a:pPr algn="just" marL="443741" indent="-221870" lvl="1">
              <a:lnSpc>
                <a:spcPts val="3082"/>
              </a:lnSpc>
              <a:buFont typeface="Arial"/>
              <a:buChar char="•"/>
            </a:pPr>
            <a:r>
              <a:rPr lang="en-US" sz="2055">
                <a:solidFill>
                  <a:srgbClr val="000000"/>
                </a:solidFill>
                <a:latin typeface="Canva Sans"/>
                <a:ea typeface="Canva Sans"/>
                <a:cs typeface="Canva Sans"/>
                <a:sym typeface="Canva Sans"/>
              </a:rPr>
              <a:t>Centralized policies for finance, compliance, and ethics</a:t>
            </a:r>
          </a:p>
          <a:p>
            <a:pPr algn="just" marL="443741" indent="-221870" lvl="1">
              <a:lnSpc>
                <a:spcPts val="3082"/>
              </a:lnSpc>
              <a:buFont typeface="Arial"/>
              <a:buChar char="•"/>
            </a:pPr>
            <a:r>
              <a:rPr lang="en-US" sz="2055">
                <a:solidFill>
                  <a:srgbClr val="000000"/>
                </a:solidFill>
                <a:latin typeface="Canva Sans"/>
                <a:ea typeface="Canva Sans"/>
                <a:cs typeface="Canva Sans"/>
                <a:sym typeface="Canva Sans"/>
              </a:rPr>
              <a:t>Group Board aligns subsidiaries with corporate values and local laws</a:t>
            </a:r>
          </a:p>
          <a:p>
            <a:pPr algn="just" marL="443741" indent="-221870" lvl="1">
              <a:lnSpc>
                <a:spcPts val="3082"/>
              </a:lnSpc>
              <a:buFont typeface="Arial"/>
              <a:buChar char="•"/>
            </a:pPr>
            <a:r>
              <a:rPr lang="en-US" sz="2055">
                <a:solidFill>
                  <a:srgbClr val="000000"/>
                </a:solidFill>
                <a:latin typeface="Canva Sans"/>
                <a:ea typeface="Canva Sans"/>
                <a:cs typeface="Canva Sans"/>
                <a:sym typeface="Canva Sans"/>
              </a:rPr>
              <a:t>Regional leadership empowered under parent-level governance</a:t>
            </a:r>
          </a:p>
          <a:p>
            <a:pPr algn="just">
              <a:lnSpc>
                <a:spcPts val="3082"/>
              </a:lnSpc>
            </a:pPr>
          </a:p>
          <a:p>
            <a:pPr algn="just">
              <a:lnSpc>
                <a:spcPts val="3082"/>
              </a:lnSpc>
            </a:pPr>
            <a:r>
              <a:rPr lang="en-US" sz="2055" b="true">
                <a:solidFill>
                  <a:srgbClr val="000000"/>
                </a:solidFill>
                <a:latin typeface="Canva Sans Bold"/>
                <a:ea typeface="Canva Sans Bold"/>
                <a:cs typeface="Canva Sans Bold"/>
                <a:sym typeface="Canva Sans Bold"/>
              </a:rPr>
              <a:t>Leadership Oversight</a:t>
            </a:r>
          </a:p>
          <a:p>
            <a:pPr algn="just">
              <a:lnSpc>
                <a:spcPts val="3082"/>
              </a:lnSpc>
            </a:pPr>
            <a:r>
              <a:rPr lang="en-US" sz="2055">
                <a:solidFill>
                  <a:srgbClr val="000000"/>
                </a:solidFill>
                <a:latin typeface="Canva Sans"/>
                <a:ea typeface="Canva Sans"/>
                <a:cs typeface="Canva Sans"/>
                <a:sym typeface="Canva Sans"/>
              </a:rPr>
              <a:t>Led by seasoned professionals in real estate, construction, agriculture, and related technologies, our teams are driven by integrity, innovation, and stakeholder value guided by The Property Planners Co Pty Ltd Board (Australia).</a:t>
            </a:r>
          </a:p>
        </p:txBody>
      </p:sp>
      <p:grpSp>
        <p:nvGrpSpPr>
          <p:cNvPr name="Group 19" id="19"/>
          <p:cNvGrpSpPr/>
          <p:nvPr/>
        </p:nvGrpSpPr>
        <p:grpSpPr>
          <a:xfrm rot="0">
            <a:off x="2884569" y="5133975"/>
            <a:ext cx="286737" cy="339068"/>
            <a:chOff x="0" y="0"/>
            <a:chExt cx="812800" cy="961138"/>
          </a:xfrm>
        </p:grpSpPr>
        <p:sp>
          <p:nvSpPr>
            <p:cNvPr name="Freeform 20" id="20"/>
            <p:cNvSpPr/>
            <p:nvPr/>
          </p:nvSpPr>
          <p:spPr>
            <a:xfrm flipH="false" flipV="false" rot="0">
              <a:off x="0" y="0"/>
              <a:ext cx="812800" cy="961138"/>
            </a:xfrm>
            <a:custGeom>
              <a:avLst/>
              <a:gdLst/>
              <a:ahLst/>
              <a:cxnLst/>
              <a:rect r="r" b="b" t="t" l="l"/>
              <a:pathLst>
                <a:path h="961138" w="812800">
                  <a:moveTo>
                    <a:pt x="406400" y="961138"/>
                  </a:moveTo>
                  <a:lnTo>
                    <a:pt x="0" y="554738"/>
                  </a:lnTo>
                  <a:lnTo>
                    <a:pt x="203200" y="554738"/>
                  </a:lnTo>
                  <a:lnTo>
                    <a:pt x="203200" y="0"/>
                  </a:lnTo>
                  <a:lnTo>
                    <a:pt x="609600" y="0"/>
                  </a:lnTo>
                  <a:lnTo>
                    <a:pt x="609600" y="554738"/>
                  </a:lnTo>
                  <a:lnTo>
                    <a:pt x="812800" y="554738"/>
                  </a:lnTo>
                  <a:lnTo>
                    <a:pt x="406400" y="961138"/>
                  </a:lnTo>
                  <a:close/>
                </a:path>
              </a:pathLst>
            </a:custGeom>
            <a:solidFill>
              <a:srgbClr val="C46B7E"/>
            </a:solidFill>
          </p:spPr>
        </p:sp>
        <p:sp>
          <p:nvSpPr>
            <p:cNvPr name="TextBox 21" id="21"/>
            <p:cNvSpPr txBox="true"/>
            <p:nvPr/>
          </p:nvSpPr>
          <p:spPr>
            <a:xfrm>
              <a:off x="203200" y="-38100"/>
              <a:ext cx="406400" cy="897638"/>
            </a:xfrm>
            <a:prstGeom prst="rect">
              <a:avLst/>
            </a:prstGeom>
          </p:spPr>
          <p:txBody>
            <a:bodyPr anchor="ctr" rtlCol="false" tIns="50800" lIns="50800" bIns="50800" rIns="50800"/>
            <a:lstStyle/>
            <a:p>
              <a:pPr algn="ctr">
                <a:lnSpc>
                  <a:spcPts val="3360"/>
                </a:lnSpc>
              </a:pPr>
            </a:p>
          </p:txBody>
        </p:sp>
      </p:grpSp>
      <p:grpSp>
        <p:nvGrpSpPr>
          <p:cNvPr name="Group 22" id="22"/>
          <p:cNvGrpSpPr/>
          <p:nvPr/>
        </p:nvGrpSpPr>
        <p:grpSpPr>
          <a:xfrm rot="5400000">
            <a:off x="4780820" y="8377583"/>
            <a:ext cx="286737" cy="339068"/>
            <a:chOff x="0" y="0"/>
            <a:chExt cx="812800" cy="961138"/>
          </a:xfrm>
        </p:grpSpPr>
        <p:sp>
          <p:nvSpPr>
            <p:cNvPr name="Freeform 23" id="23"/>
            <p:cNvSpPr/>
            <p:nvPr/>
          </p:nvSpPr>
          <p:spPr>
            <a:xfrm flipH="false" flipV="false" rot="0">
              <a:off x="0" y="0"/>
              <a:ext cx="812800" cy="961138"/>
            </a:xfrm>
            <a:custGeom>
              <a:avLst/>
              <a:gdLst/>
              <a:ahLst/>
              <a:cxnLst/>
              <a:rect r="r" b="b" t="t" l="l"/>
              <a:pathLst>
                <a:path h="961138" w="812800">
                  <a:moveTo>
                    <a:pt x="406400" y="961138"/>
                  </a:moveTo>
                  <a:lnTo>
                    <a:pt x="0" y="554738"/>
                  </a:lnTo>
                  <a:lnTo>
                    <a:pt x="203200" y="554738"/>
                  </a:lnTo>
                  <a:lnTo>
                    <a:pt x="203200" y="0"/>
                  </a:lnTo>
                  <a:lnTo>
                    <a:pt x="609600" y="0"/>
                  </a:lnTo>
                  <a:lnTo>
                    <a:pt x="609600" y="554738"/>
                  </a:lnTo>
                  <a:lnTo>
                    <a:pt x="812800" y="554738"/>
                  </a:lnTo>
                  <a:lnTo>
                    <a:pt x="406400" y="961138"/>
                  </a:lnTo>
                  <a:close/>
                </a:path>
              </a:pathLst>
            </a:custGeom>
            <a:solidFill>
              <a:srgbClr val="1D704A"/>
            </a:solidFill>
          </p:spPr>
        </p:sp>
        <p:sp>
          <p:nvSpPr>
            <p:cNvPr name="TextBox 24" id="24"/>
            <p:cNvSpPr txBox="true"/>
            <p:nvPr/>
          </p:nvSpPr>
          <p:spPr>
            <a:xfrm>
              <a:off x="203200" y="-38100"/>
              <a:ext cx="406400" cy="897638"/>
            </a:xfrm>
            <a:prstGeom prst="rect">
              <a:avLst/>
            </a:prstGeom>
          </p:spPr>
          <p:txBody>
            <a:bodyPr anchor="ctr" rtlCol="false" tIns="50800" lIns="50800" bIns="50800" rIns="50800"/>
            <a:lstStyle/>
            <a:p>
              <a:pPr algn="ctr">
                <a:lnSpc>
                  <a:spcPts val="3360"/>
                </a:lnSpc>
              </a:pPr>
            </a:p>
          </p:txBody>
        </p:sp>
      </p:grpSp>
      <p:grpSp>
        <p:nvGrpSpPr>
          <p:cNvPr name="Group 25" id="25"/>
          <p:cNvGrpSpPr/>
          <p:nvPr/>
        </p:nvGrpSpPr>
        <p:grpSpPr>
          <a:xfrm rot="-5400000">
            <a:off x="4855797" y="8786819"/>
            <a:ext cx="286737" cy="339068"/>
            <a:chOff x="0" y="0"/>
            <a:chExt cx="812800" cy="961138"/>
          </a:xfrm>
        </p:grpSpPr>
        <p:sp>
          <p:nvSpPr>
            <p:cNvPr name="Freeform 26" id="26"/>
            <p:cNvSpPr/>
            <p:nvPr/>
          </p:nvSpPr>
          <p:spPr>
            <a:xfrm flipH="false" flipV="false" rot="0">
              <a:off x="0" y="0"/>
              <a:ext cx="812800" cy="961138"/>
            </a:xfrm>
            <a:custGeom>
              <a:avLst/>
              <a:gdLst/>
              <a:ahLst/>
              <a:cxnLst/>
              <a:rect r="r" b="b" t="t" l="l"/>
              <a:pathLst>
                <a:path h="961138" w="812800">
                  <a:moveTo>
                    <a:pt x="406400" y="961138"/>
                  </a:moveTo>
                  <a:lnTo>
                    <a:pt x="0" y="554738"/>
                  </a:lnTo>
                  <a:lnTo>
                    <a:pt x="203200" y="554738"/>
                  </a:lnTo>
                  <a:lnTo>
                    <a:pt x="203200" y="0"/>
                  </a:lnTo>
                  <a:lnTo>
                    <a:pt x="609600" y="0"/>
                  </a:lnTo>
                  <a:lnTo>
                    <a:pt x="609600" y="554738"/>
                  </a:lnTo>
                  <a:lnTo>
                    <a:pt x="812800" y="554738"/>
                  </a:lnTo>
                  <a:lnTo>
                    <a:pt x="406400" y="961138"/>
                  </a:lnTo>
                  <a:close/>
                </a:path>
              </a:pathLst>
            </a:custGeom>
            <a:solidFill>
              <a:srgbClr val="7D3644"/>
            </a:solidFill>
          </p:spPr>
        </p:sp>
        <p:sp>
          <p:nvSpPr>
            <p:cNvPr name="TextBox 27" id="27"/>
            <p:cNvSpPr txBox="true"/>
            <p:nvPr/>
          </p:nvSpPr>
          <p:spPr>
            <a:xfrm>
              <a:off x="203200" y="-38100"/>
              <a:ext cx="406400" cy="897638"/>
            </a:xfrm>
            <a:prstGeom prst="rect">
              <a:avLst/>
            </a:prstGeom>
          </p:spPr>
          <p:txBody>
            <a:bodyPr anchor="ctr" rtlCol="false" tIns="50800" lIns="50800" bIns="50800" rIns="50800"/>
            <a:lstStyle/>
            <a:p>
              <a:pPr algn="ctr">
                <a:lnSpc>
                  <a:spcPts val="3360"/>
                </a:lnSpc>
              </a:pPr>
            </a:p>
          </p:txBody>
        </p:sp>
      </p:grpSp>
      <p:sp>
        <p:nvSpPr>
          <p:cNvPr name="Freeform 28" id="28"/>
          <p:cNvSpPr/>
          <p:nvPr/>
        </p:nvSpPr>
        <p:spPr>
          <a:xfrm flipH="false" flipV="false" rot="0">
            <a:off x="16525161" y="9413302"/>
            <a:ext cx="1468279" cy="683607"/>
          </a:xfrm>
          <a:custGeom>
            <a:avLst/>
            <a:gdLst/>
            <a:ahLst/>
            <a:cxnLst/>
            <a:rect r="r" b="b" t="t" l="l"/>
            <a:pathLst>
              <a:path h="683607" w="1468279">
                <a:moveTo>
                  <a:pt x="0" y="0"/>
                </a:moveTo>
                <a:lnTo>
                  <a:pt x="1468278" y="0"/>
                </a:lnTo>
                <a:lnTo>
                  <a:pt x="1468278" y="683607"/>
                </a:lnTo>
                <a:lnTo>
                  <a:pt x="0" y="683607"/>
                </a:lnTo>
                <a:lnTo>
                  <a:pt x="0" y="0"/>
                </a:lnTo>
                <a:close/>
              </a:path>
            </a:pathLst>
          </a:custGeom>
          <a:blipFill>
            <a:blip r:embed="rId8"/>
            <a:stretch>
              <a:fillRect l="0" t="0" r="0" b="0"/>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8402914"/>
            <a:ext cx="1593645" cy="1884086"/>
          </a:xfrm>
          <a:custGeom>
            <a:avLst/>
            <a:gdLst/>
            <a:ahLst/>
            <a:cxnLst/>
            <a:rect r="r" b="b" t="t" l="l"/>
            <a:pathLst>
              <a:path h="1884086" w="1593645">
                <a:moveTo>
                  <a:pt x="0" y="0"/>
                </a:moveTo>
                <a:lnTo>
                  <a:pt x="1593645" y="0"/>
                </a:lnTo>
                <a:lnTo>
                  <a:pt x="1593645" y="1884086"/>
                </a:lnTo>
                <a:lnTo>
                  <a:pt x="0" y="1884086"/>
                </a:lnTo>
                <a:lnTo>
                  <a:pt x="0" y="0"/>
                </a:lnTo>
                <a:close/>
              </a:path>
            </a:pathLst>
          </a:custGeom>
          <a:blipFill>
            <a:blip r:embed="rId2">
              <a:extLst>
                <a:ext uri="{96DAC541-7B7A-43D3-8B79-37D633B846F1}">
                  <asvg:svgBlip xmlns:asvg="http://schemas.microsoft.com/office/drawing/2016/SVG/main" r:embed="rId3"/>
                </a:ext>
              </a:extLst>
            </a:blip>
            <a:stretch>
              <a:fillRect l="-62182" t="0" r="0" b="-35294"/>
            </a:stretch>
          </a:blipFill>
        </p:spPr>
      </p:sp>
      <p:sp>
        <p:nvSpPr>
          <p:cNvPr name="Freeform 3" id="3"/>
          <p:cNvSpPr/>
          <p:nvPr/>
        </p:nvSpPr>
        <p:spPr>
          <a:xfrm flipH="false" flipV="false" rot="0">
            <a:off x="14071151" y="-1714970"/>
            <a:ext cx="5669060" cy="5073809"/>
          </a:xfrm>
          <a:custGeom>
            <a:avLst/>
            <a:gdLst/>
            <a:ahLst/>
            <a:cxnLst/>
            <a:rect r="r" b="b" t="t" l="l"/>
            <a:pathLst>
              <a:path h="5073809" w="5669060">
                <a:moveTo>
                  <a:pt x="0" y="0"/>
                </a:moveTo>
                <a:lnTo>
                  <a:pt x="5669060" y="0"/>
                </a:lnTo>
                <a:lnTo>
                  <a:pt x="5669060" y="5073809"/>
                </a:lnTo>
                <a:lnTo>
                  <a:pt x="0" y="5073809"/>
                </a:lnTo>
                <a:lnTo>
                  <a:pt x="0" y="0"/>
                </a:lnTo>
                <a:close/>
              </a:path>
            </a:pathLst>
          </a:custGeom>
          <a:blipFill>
            <a:blip r:embed="rId4">
              <a:alphaModFix amt="3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4" id="4"/>
          <p:cNvSpPr/>
          <p:nvPr/>
        </p:nvSpPr>
        <p:spPr>
          <a:xfrm flipH="false" flipV="false" rot="0">
            <a:off x="8545506" y="9258300"/>
            <a:ext cx="1196988" cy="1196988"/>
          </a:xfrm>
          <a:custGeom>
            <a:avLst/>
            <a:gdLst/>
            <a:ahLst/>
            <a:cxnLst/>
            <a:rect r="r" b="b" t="t" l="l"/>
            <a:pathLst>
              <a:path h="1196988" w="1196988">
                <a:moveTo>
                  <a:pt x="0" y="0"/>
                </a:moveTo>
                <a:lnTo>
                  <a:pt x="1196988" y="0"/>
                </a:lnTo>
                <a:lnTo>
                  <a:pt x="1196988" y="1196988"/>
                </a:lnTo>
                <a:lnTo>
                  <a:pt x="0" y="1196988"/>
                </a:lnTo>
                <a:lnTo>
                  <a:pt x="0" y="0"/>
                </a:lnTo>
                <a:close/>
              </a:path>
            </a:pathLst>
          </a:custGeom>
          <a:blipFill>
            <a:blip r:embed="rId6">
              <a:alphaModFix amt="30000"/>
              <a:extLst>
                <a:ext uri="{96DAC541-7B7A-43D3-8B79-37D633B846F1}">
                  <asvg:svgBlip xmlns:asvg="http://schemas.microsoft.com/office/drawing/2016/SVG/main" r:embed="rId7"/>
                </a:ext>
              </a:extLst>
            </a:blip>
            <a:stretch>
              <a:fillRect l="0" t="0" r="0" b="0"/>
            </a:stretch>
          </a:blipFill>
          <a:ln cap="sq">
            <a:noFill/>
            <a:prstDash val="solid"/>
            <a:miter/>
          </a:ln>
        </p:spPr>
      </p:sp>
      <p:sp>
        <p:nvSpPr>
          <p:cNvPr name="Freeform 5" id="5"/>
          <p:cNvSpPr/>
          <p:nvPr/>
        </p:nvSpPr>
        <p:spPr>
          <a:xfrm flipH="false" flipV="false" rot="0">
            <a:off x="1028700" y="2270664"/>
            <a:ext cx="2266039" cy="634491"/>
          </a:xfrm>
          <a:custGeom>
            <a:avLst/>
            <a:gdLst/>
            <a:ahLst/>
            <a:cxnLst/>
            <a:rect r="r" b="b" t="t" l="l"/>
            <a:pathLst>
              <a:path h="634491" w="2266039">
                <a:moveTo>
                  <a:pt x="0" y="0"/>
                </a:moveTo>
                <a:lnTo>
                  <a:pt x="2266039" y="0"/>
                </a:lnTo>
                <a:lnTo>
                  <a:pt x="2266039" y="634491"/>
                </a:lnTo>
                <a:lnTo>
                  <a:pt x="0" y="634491"/>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6" id="6"/>
          <p:cNvSpPr/>
          <p:nvPr/>
        </p:nvSpPr>
        <p:spPr>
          <a:xfrm flipH="false" flipV="false" rot="0">
            <a:off x="6661943" y="2270664"/>
            <a:ext cx="1086922" cy="634491"/>
          </a:xfrm>
          <a:custGeom>
            <a:avLst/>
            <a:gdLst/>
            <a:ahLst/>
            <a:cxnLst/>
            <a:rect r="r" b="b" t="t" l="l"/>
            <a:pathLst>
              <a:path h="634491" w="1086922">
                <a:moveTo>
                  <a:pt x="0" y="0"/>
                </a:moveTo>
                <a:lnTo>
                  <a:pt x="1086922" y="0"/>
                </a:lnTo>
                <a:lnTo>
                  <a:pt x="1086922" y="634491"/>
                </a:lnTo>
                <a:lnTo>
                  <a:pt x="0" y="634491"/>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7" id="7"/>
          <p:cNvSpPr txBox="true"/>
          <p:nvPr/>
        </p:nvSpPr>
        <p:spPr>
          <a:xfrm rot="0">
            <a:off x="6661943" y="3603319"/>
            <a:ext cx="4968871" cy="5271135"/>
          </a:xfrm>
          <a:prstGeom prst="rect">
            <a:avLst/>
          </a:prstGeom>
        </p:spPr>
        <p:txBody>
          <a:bodyPr anchor="t" rtlCol="false" tIns="0" lIns="0" bIns="0" rIns="0">
            <a:spAutoFit/>
          </a:bodyPr>
          <a:lstStyle/>
          <a:p>
            <a:pPr algn="l">
              <a:lnSpc>
                <a:spcPts val="2849"/>
              </a:lnSpc>
            </a:pPr>
            <a:r>
              <a:rPr lang="en-US" sz="1899">
                <a:solidFill>
                  <a:srgbClr val="000000"/>
                </a:solidFill>
                <a:latin typeface="Canva Sans"/>
                <a:ea typeface="Canva Sans"/>
                <a:cs typeface="Canva Sans"/>
                <a:sym typeface="Canva Sans"/>
              </a:rPr>
              <a:t>Our construction division delivers projects with a focus on structural quality, compliance, and timely execution.</a:t>
            </a:r>
          </a:p>
          <a:p>
            <a:pPr algn="l">
              <a:lnSpc>
                <a:spcPts val="2849"/>
              </a:lnSpc>
            </a:pPr>
          </a:p>
          <a:p>
            <a:pPr algn="l" marL="410208" indent="-205104" lvl="1">
              <a:lnSpc>
                <a:spcPts val="2849"/>
              </a:lnSpc>
              <a:buFont typeface="Arial"/>
              <a:buChar char="•"/>
            </a:pPr>
            <a:r>
              <a:rPr lang="en-US" sz="1899">
                <a:solidFill>
                  <a:srgbClr val="000000"/>
                </a:solidFill>
                <a:latin typeface="Canva Sans"/>
                <a:ea typeface="Canva Sans"/>
                <a:cs typeface="Canva Sans"/>
                <a:sym typeface="Canva Sans"/>
              </a:rPr>
              <a:t>Turnkey residential and commercial construction</a:t>
            </a:r>
          </a:p>
          <a:p>
            <a:pPr algn="l" marL="410208" indent="-205104" lvl="1">
              <a:lnSpc>
                <a:spcPts val="2849"/>
              </a:lnSpc>
              <a:buFont typeface="Arial"/>
              <a:buChar char="•"/>
            </a:pPr>
            <a:r>
              <a:rPr lang="en-US" sz="1899">
                <a:solidFill>
                  <a:srgbClr val="000000"/>
                </a:solidFill>
                <a:latin typeface="Canva Sans"/>
                <a:ea typeface="Canva Sans"/>
                <a:cs typeface="Canva Sans"/>
                <a:sym typeface="Canva Sans"/>
              </a:rPr>
              <a:t>Renovation and refurbishment</a:t>
            </a:r>
          </a:p>
          <a:p>
            <a:pPr algn="l" marL="410208" indent="-205104" lvl="1">
              <a:lnSpc>
                <a:spcPts val="2849"/>
              </a:lnSpc>
              <a:buFont typeface="Arial"/>
              <a:buChar char="•"/>
            </a:pPr>
            <a:r>
              <a:rPr lang="en-US" sz="1899">
                <a:solidFill>
                  <a:srgbClr val="000000"/>
                </a:solidFill>
                <a:latin typeface="Canva Sans"/>
                <a:ea typeface="Canva Sans"/>
                <a:cs typeface="Canva Sans"/>
                <a:sym typeface="Canva Sans"/>
              </a:rPr>
              <a:t>Architectural design and 3D visualization</a:t>
            </a:r>
          </a:p>
          <a:p>
            <a:pPr algn="l" marL="410208" indent="-205104" lvl="1">
              <a:lnSpc>
                <a:spcPts val="2849"/>
              </a:lnSpc>
              <a:buFont typeface="Arial"/>
              <a:buChar char="•"/>
            </a:pPr>
            <a:r>
              <a:rPr lang="en-US" sz="1899">
                <a:solidFill>
                  <a:srgbClr val="000000"/>
                </a:solidFill>
                <a:latin typeface="Canva Sans"/>
                <a:ea typeface="Canva Sans"/>
                <a:cs typeface="Canva Sans"/>
                <a:sym typeface="Canva Sans"/>
              </a:rPr>
              <a:t>Engineering and MEP coordination</a:t>
            </a:r>
          </a:p>
          <a:p>
            <a:pPr algn="l" marL="410208" indent="-205104" lvl="1">
              <a:lnSpc>
                <a:spcPts val="2849"/>
              </a:lnSpc>
              <a:buFont typeface="Arial"/>
              <a:buChar char="•"/>
            </a:pPr>
            <a:r>
              <a:rPr lang="en-US" sz="1899">
                <a:solidFill>
                  <a:srgbClr val="000000"/>
                </a:solidFill>
                <a:latin typeface="Canva Sans"/>
                <a:ea typeface="Canva Sans"/>
                <a:cs typeface="Canva Sans"/>
                <a:sym typeface="Canva Sans"/>
              </a:rPr>
              <a:t>Project management and on-site supervision</a:t>
            </a:r>
          </a:p>
          <a:p>
            <a:pPr algn="l" marL="410208" indent="-205104" lvl="1">
              <a:lnSpc>
                <a:spcPts val="2849"/>
              </a:lnSpc>
              <a:buFont typeface="Arial"/>
              <a:buChar char="•"/>
            </a:pPr>
            <a:r>
              <a:rPr lang="en-US" sz="1899">
                <a:solidFill>
                  <a:srgbClr val="000000"/>
                </a:solidFill>
                <a:latin typeface="Canva Sans"/>
                <a:ea typeface="Canva Sans"/>
                <a:cs typeface="Canva Sans"/>
                <a:sym typeface="Canva Sans"/>
              </a:rPr>
              <a:t>Permit handling and regulatory approvals</a:t>
            </a:r>
          </a:p>
          <a:p>
            <a:pPr algn="l">
              <a:lnSpc>
                <a:spcPts val="2849"/>
              </a:lnSpc>
            </a:pPr>
          </a:p>
        </p:txBody>
      </p:sp>
      <p:sp>
        <p:nvSpPr>
          <p:cNvPr name="Freeform 8" id="8"/>
          <p:cNvSpPr/>
          <p:nvPr/>
        </p:nvSpPr>
        <p:spPr>
          <a:xfrm flipH="false" flipV="false" rot="0">
            <a:off x="12295186" y="2270664"/>
            <a:ext cx="674990" cy="634491"/>
          </a:xfrm>
          <a:custGeom>
            <a:avLst/>
            <a:gdLst/>
            <a:ahLst/>
            <a:cxnLst/>
            <a:rect r="r" b="b" t="t" l="l"/>
            <a:pathLst>
              <a:path h="634491" w="674990">
                <a:moveTo>
                  <a:pt x="0" y="0"/>
                </a:moveTo>
                <a:lnTo>
                  <a:pt x="674990" y="0"/>
                </a:lnTo>
                <a:lnTo>
                  <a:pt x="674990" y="634491"/>
                </a:lnTo>
                <a:lnTo>
                  <a:pt x="0" y="634491"/>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9" id="9"/>
          <p:cNvSpPr txBox="true"/>
          <p:nvPr/>
        </p:nvSpPr>
        <p:spPr>
          <a:xfrm rot="0">
            <a:off x="1028700" y="1066800"/>
            <a:ext cx="9937742" cy="782955"/>
          </a:xfrm>
          <a:prstGeom prst="rect">
            <a:avLst/>
          </a:prstGeom>
        </p:spPr>
        <p:txBody>
          <a:bodyPr anchor="t" rtlCol="false" tIns="0" lIns="0" bIns="0" rIns="0">
            <a:spAutoFit/>
          </a:bodyPr>
          <a:lstStyle/>
          <a:p>
            <a:pPr algn="l">
              <a:lnSpc>
                <a:spcPts val="5940"/>
              </a:lnSpc>
            </a:pPr>
            <a:r>
              <a:rPr lang="en-US" sz="5400" spc="-108">
                <a:solidFill>
                  <a:srgbClr val="000000"/>
                </a:solidFill>
                <a:latin typeface="Lovelo"/>
                <a:ea typeface="Lovelo"/>
                <a:cs typeface="Lovelo"/>
                <a:sym typeface="Lovelo"/>
              </a:rPr>
              <a:t>Integrated Solutions</a:t>
            </a:r>
          </a:p>
        </p:txBody>
      </p:sp>
      <p:sp>
        <p:nvSpPr>
          <p:cNvPr name="TextBox 10" id="10"/>
          <p:cNvSpPr txBox="true"/>
          <p:nvPr/>
        </p:nvSpPr>
        <p:spPr>
          <a:xfrm rot="0">
            <a:off x="1028700" y="3720405"/>
            <a:ext cx="4968871" cy="5271135"/>
          </a:xfrm>
          <a:prstGeom prst="rect">
            <a:avLst/>
          </a:prstGeom>
        </p:spPr>
        <p:txBody>
          <a:bodyPr anchor="t" rtlCol="false" tIns="0" lIns="0" bIns="0" rIns="0">
            <a:spAutoFit/>
          </a:bodyPr>
          <a:lstStyle/>
          <a:p>
            <a:pPr algn="l">
              <a:lnSpc>
                <a:spcPts val="2849"/>
              </a:lnSpc>
            </a:pPr>
            <a:r>
              <a:rPr lang="en-US" sz="1899">
                <a:solidFill>
                  <a:srgbClr val="000000"/>
                </a:solidFill>
                <a:latin typeface="Canva Sans"/>
                <a:ea typeface="Canva Sans"/>
                <a:cs typeface="Canva Sans"/>
                <a:sym typeface="Canva Sans"/>
              </a:rPr>
              <a:t>We assist buyers, sellers, and investors in navigating property markets with clarity, security, and strategy.</a:t>
            </a:r>
          </a:p>
          <a:p>
            <a:pPr algn="l">
              <a:lnSpc>
                <a:spcPts val="2849"/>
              </a:lnSpc>
            </a:pPr>
          </a:p>
          <a:p>
            <a:pPr algn="l" marL="410208" indent="-205104" lvl="1">
              <a:lnSpc>
                <a:spcPts val="2849"/>
              </a:lnSpc>
              <a:buFont typeface="Arial"/>
              <a:buChar char="•"/>
            </a:pPr>
            <a:r>
              <a:rPr lang="en-US" sz="1899">
                <a:solidFill>
                  <a:srgbClr val="000000"/>
                </a:solidFill>
                <a:latin typeface="Canva Sans"/>
                <a:ea typeface="Canva Sans"/>
                <a:cs typeface="Canva Sans"/>
                <a:sym typeface="Canva Sans"/>
              </a:rPr>
              <a:t>Land sourcing and acquisition.</a:t>
            </a:r>
          </a:p>
          <a:p>
            <a:pPr algn="l" marL="410208" indent="-205104" lvl="1">
              <a:lnSpc>
                <a:spcPts val="2849"/>
              </a:lnSpc>
              <a:buFont typeface="Arial"/>
              <a:buChar char="•"/>
            </a:pPr>
            <a:r>
              <a:rPr lang="en-US" sz="1899">
                <a:solidFill>
                  <a:srgbClr val="000000"/>
                </a:solidFill>
                <a:latin typeface="Canva Sans"/>
                <a:ea typeface="Canva Sans"/>
                <a:cs typeface="Canva Sans"/>
                <a:sym typeface="Canva Sans"/>
              </a:rPr>
              <a:t>Residential and commercial property sales.</a:t>
            </a:r>
          </a:p>
          <a:p>
            <a:pPr algn="l" marL="410208" indent="-205104" lvl="1">
              <a:lnSpc>
                <a:spcPts val="2849"/>
              </a:lnSpc>
              <a:buFont typeface="Arial"/>
              <a:buChar char="•"/>
            </a:pPr>
            <a:r>
              <a:rPr lang="en-US" sz="1899">
                <a:solidFill>
                  <a:srgbClr val="000000"/>
                </a:solidFill>
                <a:latin typeface="Canva Sans"/>
                <a:ea typeface="Canva Sans"/>
                <a:cs typeface="Canva Sans"/>
                <a:sym typeface="Canva Sans"/>
              </a:rPr>
              <a:t>Buyer and seller representation.</a:t>
            </a:r>
          </a:p>
          <a:p>
            <a:pPr algn="l" marL="410208" indent="-205104" lvl="1">
              <a:lnSpc>
                <a:spcPts val="2849"/>
              </a:lnSpc>
              <a:buFont typeface="Arial"/>
              <a:buChar char="•"/>
            </a:pPr>
            <a:r>
              <a:rPr lang="en-US" sz="1899">
                <a:solidFill>
                  <a:srgbClr val="000000"/>
                </a:solidFill>
                <a:latin typeface="Canva Sans"/>
                <a:ea typeface="Canva Sans"/>
                <a:cs typeface="Canva Sans"/>
                <a:sym typeface="Canva Sans"/>
              </a:rPr>
              <a:t>Legal verification and documentation support.</a:t>
            </a:r>
          </a:p>
          <a:p>
            <a:pPr algn="l" marL="410208" indent="-205104" lvl="1">
              <a:lnSpc>
                <a:spcPts val="2849"/>
              </a:lnSpc>
              <a:buFont typeface="Arial"/>
              <a:buChar char="•"/>
            </a:pPr>
            <a:r>
              <a:rPr lang="en-US" sz="1899">
                <a:solidFill>
                  <a:srgbClr val="000000"/>
                </a:solidFill>
                <a:latin typeface="Canva Sans"/>
                <a:ea typeface="Canva Sans"/>
                <a:cs typeface="Canva Sans"/>
                <a:sym typeface="Canva Sans"/>
              </a:rPr>
              <a:t>Rental and property management solutions.</a:t>
            </a:r>
          </a:p>
          <a:p>
            <a:pPr algn="l" marL="410208" indent="-205104" lvl="1">
              <a:lnSpc>
                <a:spcPts val="2849"/>
              </a:lnSpc>
              <a:buFont typeface="Arial"/>
              <a:buChar char="•"/>
            </a:pPr>
            <a:r>
              <a:rPr lang="en-US" sz="1899">
                <a:solidFill>
                  <a:srgbClr val="000000"/>
                </a:solidFill>
                <a:latin typeface="Canva Sans"/>
                <a:ea typeface="Canva Sans"/>
                <a:cs typeface="Canva Sans"/>
                <a:sym typeface="Canva Sans"/>
              </a:rPr>
              <a:t>Investment advisory and market analysis.</a:t>
            </a:r>
          </a:p>
          <a:p>
            <a:pPr algn="l">
              <a:lnSpc>
                <a:spcPts val="2849"/>
              </a:lnSpc>
            </a:pPr>
          </a:p>
        </p:txBody>
      </p:sp>
      <p:sp>
        <p:nvSpPr>
          <p:cNvPr name="TextBox 11" id="11"/>
          <p:cNvSpPr txBox="true"/>
          <p:nvPr/>
        </p:nvSpPr>
        <p:spPr>
          <a:xfrm rot="0">
            <a:off x="1028700" y="3079684"/>
            <a:ext cx="4968871" cy="396240"/>
          </a:xfrm>
          <a:prstGeom prst="rect">
            <a:avLst/>
          </a:prstGeom>
        </p:spPr>
        <p:txBody>
          <a:bodyPr anchor="t" rtlCol="false" tIns="0" lIns="0" bIns="0" rIns="0">
            <a:spAutoFit/>
          </a:bodyPr>
          <a:lstStyle/>
          <a:p>
            <a:pPr algn="l">
              <a:lnSpc>
                <a:spcPts val="3360"/>
              </a:lnSpc>
              <a:spcBef>
                <a:spcPct val="0"/>
              </a:spcBef>
            </a:pPr>
            <a:r>
              <a:rPr lang="en-US" b="true" sz="2400" spc="-48">
                <a:solidFill>
                  <a:srgbClr val="000000"/>
                </a:solidFill>
                <a:latin typeface="Canva Sans Bold"/>
                <a:ea typeface="Canva Sans Bold"/>
                <a:cs typeface="Canva Sans Bold"/>
                <a:sym typeface="Canva Sans Bold"/>
              </a:rPr>
              <a:t>Real Estate</a:t>
            </a:r>
          </a:p>
        </p:txBody>
      </p:sp>
      <p:sp>
        <p:nvSpPr>
          <p:cNvPr name="TextBox 12" id="12"/>
          <p:cNvSpPr txBox="true"/>
          <p:nvPr/>
        </p:nvSpPr>
        <p:spPr>
          <a:xfrm rot="0">
            <a:off x="6661943" y="2962599"/>
            <a:ext cx="4968871" cy="396240"/>
          </a:xfrm>
          <a:prstGeom prst="rect">
            <a:avLst/>
          </a:prstGeom>
        </p:spPr>
        <p:txBody>
          <a:bodyPr anchor="t" rtlCol="false" tIns="0" lIns="0" bIns="0" rIns="0">
            <a:spAutoFit/>
          </a:bodyPr>
          <a:lstStyle/>
          <a:p>
            <a:pPr algn="l">
              <a:lnSpc>
                <a:spcPts val="3360"/>
              </a:lnSpc>
              <a:spcBef>
                <a:spcPct val="0"/>
              </a:spcBef>
            </a:pPr>
            <a:r>
              <a:rPr lang="en-US" b="true" sz="2400" spc="-48">
                <a:solidFill>
                  <a:srgbClr val="000000"/>
                </a:solidFill>
                <a:latin typeface="Canva Sans Bold"/>
                <a:ea typeface="Canva Sans Bold"/>
                <a:cs typeface="Canva Sans Bold"/>
                <a:sym typeface="Canva Sans Bold"/>
              </a:rPr>
              <a:t>Construction &amp; Development</a:t>
            </a:r>
          </a:p>
        </p:txBody>
      </p:sp>
      <p:sp>
        <p:nvSpPr>
          <p:cNvPr name="TextBox 13" id="13"/>
          <p:cNvSpPr txBox="true"/>
          <p:nvPr/>
        </p:nvSpPr>
        <p:spPr>
          <a:xfrm rot="0">
            <a:off x="12295186" y="3603319"/>
            <a:ext cx="4968871" cy="4918710"/>
          </a:xfrm>
          <a:prstGeom prst="rect">
            <a:avLst/>
          </a:prstGeom>
        </p:spPr>
        <p:txBody>
          <a:bodyPr anchor="t" rtlCol="false" tIns="0" lIns="0" bIns="0" rIns="0">
            <a:spAutoFit/>
          </a:bodyPr>
          <a:lstStyle/>
          <a:p>
            <a:pPr algn="l">
              <a:lnSpc>
                <a:spcPts val="2849"/>
              </a:lnSpc>
            </a:pPr>
            <a:r>
              <a:rPr lang="en-US" sz="1899">
                <a:solidFill>
                  <a:srgbClr val="000000"/>
                </a:solidFill>
                <a:latin typeface="Canva Sans"/>
                <a:ea typeface="Canva Sans"/>
                <a:cs typeface="Canva Sans"/>
                <a:sym typeface="Canva Sans"/>
              </a:rPr>
              <a:t>We deliver tailored solutions for sustainable land development and agro-investment from land preparation to international market access.</a:t>
            </a:r>
          </a:p>
          <a:p>
            <a:pPr algn="l">
              <a:lnSpc>
                <a:spcPts val="2849"/>
              </a:lnSpc>
            </a:pPr>
          </a:p>
          <a:p>
            <a:pPr algn="l" marL="410208" indent="-205104" lvl="1">
              <a:lnSpc>
                <a:spcPts val="2849"/>
              </a:lnSpc>
              <a:buFont typeface="Arial"/>
              <a:buChar char="•"/>
            </a:pPr>
            <a:r>
              <a:rPr lang="en-US" sz="1899">
                <a:solidFill>
                  <a:srgbClr val="000000"/>
                </a:solidFill>
                <a:latin typeface="Canva Sans"/>
                <a:ea typeface="Canva Sans"/>
                <a:cs typeface="Canva Sans"/>
                <a:sym typeface="Canva Sans"/>
              </a:rPr>
              <a:t>Land preparation and plantation design</a:t>
            </a:r>
          </a:p>
          <a:p>
            <a:pPr algn="l" marL="410208" indent="-205104" lvl="1">
              <a:lnSpc>
                <a:spcPts val="2849"/>
              </a:lnSpc>
              <a:buFont typeface="Arial"/>
              <a:buChar char="•"/>
            </a:pPr>
            <a:r>
              <a:rPr lang="en-US" sz="1899">
                <a:solidFill>
                  <a:srgbClr val="000000"/>
                </a:solidFill>
                <a:latin typeface="Canva Sans"/>
                <a:ea typeface="Canva Sans"/>
                <a:cs typeface="Canva Sans"/>
                <a:sym typeface="Canva Sans"/>
              </a:rPr>
              <a:t>I</a:t>
            </a:r>
            <a:r>
              <a:rPr lang="en-US" sz="1899">
                <a:solidFill>
                  <a:srgbClr val="000000"/>
                </a:solidFill>
                <a:latin typeface="Canva Sans"/>
                <a:ea typeface="Canva Sans"/>
                <a:cs typeface="Canva Sans"/>
                <a:sym typeface="Canva Sans"/>
              </a:rPr>
              <a:t>rrigation and resource management</a:t>
            </a:r>
          </a:p>
          <a:p>
            <a:pPr algn="l" marL="410208" indent="-205104" lvl="1">
              <a:lnSpc>
                <a:spcPts val="2849"/>
              </a:lnSpc>
              <a:buFont typeface="Arial"/>
              <a:buChar char="•"/>
            </a:pPr>
            <a:r>
              <a:rPr lang="en-US" sz="1899">
                <a:solidFill>
                  <a:srgbClr val="000000"/>
                </a:solidFill>
                <a:latin typeface="Canva Sans"/>
                <a:ea typeface="Canva Sans"/>
                <a:cs typeface="Canva Sans"/>
                <a:sym typeface="Canva Sans"/>
              </a:rPr>
              <a:t>Crop planning and farm consulting</a:t>
            </a:r>
          </a:p>
          <a:p>
            <a:pPr algn="l" marL="410208" indent="-205104" lvl="1">
              <a:lnSpc>
                <a:spcPts val="2849"/>
              </a:lnSpc>
              <a:buFont typeface="Arial"/>
              <a:buChar char="•"/>
            </a:pPr>
            <a:r>
              <a:rPr lang="en-US" sz="1899">
                <a:solidFill>
                  <a:srgbClr val="000000"/>
                </a:solidFill>
                <a:latin typeface="Canva Sans"/>
                <a:ea typeface="Canva Sans"/>
                <a:cs typeface="Canva Sans"/>
                <a:sym typeface="Canva Sans"/>
              </a:rPr>
              <a:t>Org</a:t>
            </a:r>
            <a:r>
              <a:rPr lang="en-US" sz="1899">
                <a:solidFill>
                  <a:srgbClr val="000000"/>
                </a:solidFill>
                <a:latin typeface="Canva Sans"/>
                <a:ea typeface="Canva Sans"/>
                <a:cs typeface="Canva Sans"/>
                <a:sym typeface="Canva Sans"/>
              </a:rPr>
              <a:t>anic and sustainable farming systems</a:t>
            </a:r>
          </a:p>
          <a:p>
            <a:pPr algn="l" marL="410208" indent="-205104" lvl="1">
              <a:lnSpc>
                <a:spcPts val="2849"/>
              </a:lnSpc>
              <a:buFont typeface="Arial"/>
              <a:buChar char="•"/>
            </a:pPr>
            <a:r>
              <a:rPr lang="en-US" sz="1899">
                <a:solidFill>
                  <a:srgbClr val="000000"/>
                </a:solidFill>
                <a:latin typeface="Canva Sans"/>
                <a:ea typeface="Canva Sans"/>
                <a:cs typeface="Canva Sans"/>
                <a:sym typeface="Canva Sans"/>
              </a:rPr>
              <a:t>Lo</a:t>
            </a:r>
            <a:r>
              <a:rPr lang="en-US" sz="1899">
                <a:solidFill>
                  <a:srgbClr val="000000"/>
                </a:solidFill>
                <a:latin typeface="Canva Sans"/>
                <a:ea typeface="Canva Sans"/>
                <a:cs typeface="Canva Sans"/>
                <a:sym typeface="Canva Sans"/>
              </a:rPr>
              <a:t>ng-term productivity a</a:t>
            </a:r>
            <a:r>
              <a:rPr lang="en-US" sz="1899">
                <a:solidFill>
                  <a:srgbClr val="000000"/>
                </a:solidFill>
                <a:latin typeface="Canva Sans"/>
                <a:ea typeface="Canva Sans"/>
                <a:cs typeface="Canva Sans"/>
                <a:sym typeface="Canva Sans"/>
              </a:rPr>
              <a:t>nd soil health</a:t>
            </a:r>
          </a:p>
          <a:p>
            <a:pPr algn="l" marL="410208" indent="-205104" lvl="1">
              <a:lnSpc>
                <a:spcPts val="2849"/>
              </a:lnSpc>
              <a:buFont typeface="Arial"/>
              <a:buChar char="•"/>
            </a:pPr>
            <a:r>
              <a:rPr lang="en-US" sz="1899">
                <a:solidFill>
                  <a:srgbClr val="000000"/>
                </a:solidFill>
                <a:latin typeface="Canva Sans"/>
                <a:ea typeface="Canva Sans"/>
                <a:cs typeface="Canva Sans"/>
                <a:sym typeface="Canva Sans"/>
              </a:rPr>
              <a:t>AI &amp; Smart Farming and Agri-Technology.</a:t>
            </a:r>
          </a:p>
        </p:txBody>
      </p:sp>
      <p:sp>
        <p:nvSpPr>
          <p:cNvPr name="TextBox 14" id="14"/>
          <p:cNvSpPr txBox="true"/>
          <p:nvPr/>
        </p:nvSpPr>
        <p:spPr>
          <a:xfrm rot="0">
            <a:off x="12295186" y="2962599"/>
            <a:ext cx="4968871" cy="396240"/>
          </a:xfrm>
          <a:prstGeom prst="rect">
            <a:avLst/>
          </a:prstGeom>
        </p:spPr>
        <p:txBody>
          <a:bodyPr anchor="t" rtlCol="false" tIns="0" lIns="0" bIns="0" rIns="0">
            <a:spAutoFit/>
          </a:bodyPr>
          <a:lstStyle/>
          <a:p>
            <a:pPr algn="l">
              <a:lnSpc>
                <a:spcPts val="3360"/>
              </a:lnSpc>
              <a:spcBef>
                <a:spcPct val="0"/>
              </a:spcBef>
            </a:pPr>
            <a:r>
              <a:rPr lang="en-US" b="true" sz="2400" spc="-48">
                <a:solidFill>
                  <a:srgbClr val="000000"/>
                </a:solidFill>
                <a:latin typeface="Canva Sans Bold"/>
                <a:ea typeface="Canva Sans Bold"/>
                <a:cs typeface="Canva Sans Bold"/>
                <a:sym typeface="Canva Sans Bold"/>
              </a:rPr>
              <a:t>Plantation &amp; Agricultural </a:t>
            </a:r>
          </a:p>
        </p:txBody>
      </p:sp>
      <p:sp>
        <p:nvSpPr>
          <p:cNvPr name="Freeform 15" id="15"/>
          <p:cNvSpPr/>
          <p:nvPr/>
        </p:nvSpPr>
        <p:spPr>
          <a:xfrm flipH="false" flipV="false" rot="0">
            <a:off x="16525161" y="9413302"/>
            <a:ext cx="1468279" cy="683607"/>
          </a:xfrm>
          <a:custGeom>
            <a:avLst/>
            <a:gdLst/>
            <a:ahLst/>
            <a:cxnLst/>
            <a:rect r="r" b="b" t="t" l="l"/>
            <a:pathLst>
              <a:path h="683607" w="1468279">
                <a:moveTo>
                  <a:pt x="0" y="0"/>
                </a:moveTo>
                <a:lnTo>
                  <a:pt x="1468278" y="0"/>
                </a:lnTo>
                <a:lnTo>
                  <a:pt x="1468278" y="683607"/>
                </a:lnTo>
                <a:lnTo>
                  <a:pt x="0" y="683607"/>
                </a:lnTo>
                <a:lnTo>
                  <a:pt x="0" y="0"/>
                </a:lnTo>
                <a:close/>
              </a:path>
            </a:pathLst>
          </a:custGeom>
          <a:blipFill>
            <a:blip r:embed="rId14"/>
            <a:stretch>
              <a:fillRect l="0" t="0" r="0" b="0"/>
            </a:stretch>
          </a:blipFill>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493208" y="-1767962"/>
            <a:ext cx="5926700" cy="5593324"/>
          </a:xfrm>
          <a:custGeom>
            <a:avLst/>
            <a:gdLst/>
            <a:ahLst/>
            <a:cxnLst/>
            <a:rect r="r" b="b" t="t" l="l"/>
            <a:pathLst>
              <a:path h="5593324" w="5926700">
                <a:moveTo>
                  <a:pt x="0" y="0"/>
                </a:moveTo>
                <a:lnTo>
                  <a:pt x="5926701" y="0"/>
                </a:lnTo>
                <a:lnTo>
                  <a:pt x="5926701" y="5593324"/>
                </a:lnTo>
                <a:lnTo>
                  <a:pt x="0" y="5593324"/>
                </a:lnTo>
                <a:lnTo>
                  <a:pt x="0" y="0"/>
                </a:lnTo>
                <a:close/>
              </a:path>
            </a:pathLst>
          </a:custGeom>
          <a:blipFill>
            <a:blip r:embed="rId2">
              <a:alphaModFix amt="30000"/>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028700" y="1243029"/>
            <a:ext cx="7379530" cy="929640"/>
          </a:xfrm>
          <a:prstGeom prst="rect">
            <a:avLst/>
          </a:prstGeom>
        </p:spPr>
        <p:txBody>
          <a:bodyPr anchor="t" rtlCol="false" tIns="0" lIns="0" bIns="0" rIns="0">
            <a:spAutoFit/>
          </a:bodyPr>
          <a:lstStyle/>
          <a:p>
            <a:pPr algn="l">
              <a:lnSpc>
                <a:spcPts val="7559"/>
              </a:lnSpc>
              <a:spcBef>
                <a:spcPct val="0"/>
              </a:spcBef>
            </a:pPr>
            <a:r>
              <a:rPr lang="en-US" sz="5400" spc="-108">
                <a:solidFill>
                  <a:srgbClr val="000000"/>
                </a:solidFill>
                <a:latin typeface="Lovelo"/>
                <a:ea typeface="Lovelo"/>
                <a:cs typeface="Lovelo"/>
                <a:sym typeface="Lovelo"/>
              </a:rPr>
              <a:t>Execution Focused</a:t>
            </a:r>
          </a:p>
        </p:txBody>
      </p:sp>
      <p:sp>
        <p:nvSpPr>
          <p:cNvPr name="Freeform 4" id="4"/>
          <p:cNvSpPr/>
          <p:nvPr/>
        </p:nvSpPr>
        <p:spPr>
          <a:xfrm flipH="false" flipV="false" rot="0">
            <a:off x="9144000" y="6960388"/>
            <a:ext cx="4949074" cy="5314442"/>
          </a:xfrm>
          <a:custGeom>
            <a:avLst/>
            <a:gdLst/>
            <a:ahLst/>
            <a:cxnLst/>
            <a:rect r="r" b="b" t="t" l="l"/>
            <a:pathLst>
              <a:path h="5314442" w="4949074">
                <a:moveTo>
                  <a:pt x="0" y="0"/>
                </a:moveTo>
                <a:lnTo>
                  <a:pt x="4949074" y="0"/>
                </a:lnTo>
                <a:lnTo>
                  <a:pt x="4949074" y="5314442"/>
                </a:lnTo>
                <a:lnTo>
                  <a:pt x="0" y="5314442"/>
                </a:lnTo>
                <a:lnTo>
                  <a:pt x="0" y="0"/>
                </a:lnTo>
                <a:close/>
              </a:path>
            </a:pathLst>
          </a:custGeom>
          <a:blipFill>
            <a:blip r:embed="rId4">
              <a:alphaModFix amt="30000"/>
              <a:extLst>
                <a:ext uri="{96DAC541-7B7A-43D3-8B79-37D633B846F1}">
                  <asvg:svgBlip xmlns:asvg="http://schemas.microsoft.com/office/drawing/2016/SVG/main" r:embed="rId5"/>
                </a:ext>
              </a:extLst>
            </a:blip>
            <a:stretch>
              <a:fillRect l="0" t="0" r="0" b="0"/>
            </a:stretch>
          </a:blipFill>
        </p:spPr>
      </p:sp>
      <p:grpSp>
        <p:nvGrpSpPr>
          <p:cNvPr name="Group 5" id="5"/>
          <p:cNvGrpSpPr/>
          <p:nvPr/>
        </p:nvGrpSpPr>
        <p:grpSpPr>
          <a:xfrm rot="0">
            <a:off x="11618537" y="1193014"/>
            <a:ext cx="5640763" cy="7900971"/>
            <a:chOff x="0" y="0"/>
            <a:chExt cx="7521017" cy="10534628"/>
          </a:xfrm>
        </p:grpSpPr>
        <p:pic>
          <p:nvPicPr>
            <p:cNvPr name="Picture 6" id="6"/>
            <p:cNvPicPr>
              <a:picLocks noChangeAspect="true"/>
            </p:cNvPicPr>
            <p:nvPr/>
          </p:nvPicPr>
          <p:blipFill>
            <a:blip r:embed="rId6"/>
            <a:srcRect l="35338" t="0" r="16113" b="0"/>
            <a:stretch>
              <a:fillRect/>
            </a:stretch>
          </p:blipFill>
          <p:spPr>
            <a:xfrm flipH="false" flipV="false">
              <a:off x="0" y="0"/>
              <a:ext cx="7521017" cy="10534628"/>
            </a:xfrm>
            <a:prstGeom prst="rect">
              <a:avLst/>
            </a:prstGeom>
          </p:spPr>
        </p:pic>
      </p:grpSp>
      <p:sp>
        <p:nvSpPr>
          <p:cNvPr name="Freeform 7" id="7"/>
          <p:cNvSpPr/>
          <p:nvPr/>
        </p:nvSpPr>
        <p:spPr>
          <a:xfrm flipH="false" flipV="false" rot="0">
            <a:off x="9574741" y="3220647"/>
            <a:ext cx="1196988" cy="1196988"/>
          </a:xfrm>
          <a:custGeom>
            <a:avLst/>
            <a:gdLst/>
            <a:ahLst/>
            <a:cxnLst/>
            <a:rect r="r" b="b" t="t" l="l"/>
            <a:pathLst>
              <a:path h="1196988" w="1196988">
                <a:moveTo>
                  <a:pt x="0" y="0"/>
                </a:moveTo>
                <a:lnTo>
                  <a:pt x="1196987" y="0"/>
                </a:lnTo>
                <a:lnTo>
                  <a:pt x="1196987" y="1196987"/>
                </a:lnTo>
                <a:lnTo>
                  <a:pt x="0" y="1196987"/>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8" id="8"/>
          <p:cNvGrpSpPr/>
          <p:nvPr/>
        </p:nvGrpSpPr>
        <p:grpSpPr>
          <a:xfrm rot="0">
            <a:off x="9968001" y="3689833"/>
            <a:ext cx="3694333" cy="4635100"/>
            <a:chOff x="0" y="0"/>
            <a:chExt cx="4925777" cy="6180134"/>
          </a:xfrm>
        </p:grpSpPr>
        <p:pic>
          <p:nvPicPr>
            <p:cNvPr name="Picture 9" id="9"/>
            <p:cNvPicPr>
              <a:picLocks noChangeAspect="true"/>
            </p:cNvPicPr>
            <p:nvPr/>
          </p:nvPicPr>
          <p:blipFill>
            <a:blip r:embed="rId9"/>
            <a:srcRect l="23448" t="0" r="23448" b="0"/>
            <a:stretch>
              <a:fillRect/>
            </a:stretch>
          </p:blipFill>
          <p:spPr>
            <a:xfrm flipH="false" flipV="false">
              <a:off x="0" y="0"/>
              <a:ext cx="4925777" cy="6180134"/>
            </a:xfrm>
            <a:prstGeom prst="rect">
              <a:avLst/>
            </a:prstGeom>
          </p:spPr>
        </p:pic>
      </p:grpSp>
      <p:sp>
        <p:nvSpPr>
          <p:cNvPr name="TextBox 10" id="10"/>
          <p:cNvSpPr txBox="true"/>
          <p:nvPr/>
        </p:nvSpPr>
        <p:spPr>
          <a:xfrm rot="0">
            <a:off x="1028700" y="2262171"/>
            <a:ext cx="8115300" cy="6667500"/>
          </a:xfrm>
          <a:prstGeom prst="rect">
            <a:avLst/>
          </a:prstGeom>
        </p:spPr>
        <p:txBody>
          <a:bodyPr anchor="t" rtlCol="false" tIns="0" lIns="0" bIns="0" rIns="0">
            <a:spAutoFit/>
          </a:bodyPr>
          <a:lstStyle/>
          <a:p>
            <a:pPr algn="l">
              <a:lnSpc>
                <a:spcPts val="2999"/>
              </a:lnSpc>
            </a:pPr>
            <a:r>
              <a:rPr lang="en-US" sz="1999">
                <a:solidFill>
                  <a:srgbClr val="000000"/>
                </a:solidFill>
                <a:latin typeface="Canva Sans"/>
                <a:ea typeface="Canva Sans"/>
                <a:cs typeface="Canva Sans"/>
                <a:sym typeface="Canva Sans"/>
              </a:rPr>
              <a:t>We deliver more than services we deliver confidence, trust, and long-term value. Guided by integrity, expertise, and respect for people and the environment, we offer a true partnership built for success.</a:t>
            </a:r>
          </a:p>
          <a:p>
            <a:pPr algn="l">
              <a:lnSpc>
                <a:spcPts val="2999"/>
              </a:lnSpc>
            </a:pPr>
          </a:p>
          <a:p>
            <a:pPr algn="l" marL="431797" indent="-215899" lvl="1">
              <a:lnSpc>
                <a:spcPts val="2999"/>
              </a:lnSpc>
              <a:buFont typeface="Arial"/>
              <a:buChar char="•"/>
            </a:pPr>
            <a:r>
              <a:rPr lang="en-US" b="true" sz="1999">
                <a:solidFill>
                  <a:srgbClr val="000000"/>
                </a:solidFill>
                <a:latin typeface="Canva Sans Bold"/>
                <a:ea typeface="Canva Sans Bold"/>
                <a:cs typeface="Canva Sans Bold"/>
                <a:sym typeface="Canva Sans Bold"/>
              </a:rPr>
              <a:t>360° Integrated Solutions:</a:t>
            </a:r>
            <a:r>
              <a:rPr lang="en-US" sz="1999">
                <a:solidFill>
                  <a:srgbClr val="000000"/>
                </a:solidFill>
                <a:latin typeface="Canva Sans"/>
                <a:ea typeface="Canva Sans"/>
                <a:cs typeface="Canva Sans"/>
                <a:sym typeface="Canva Sans"/>
              </a:rPr>
              <a:t> Real estate, construction, and plantation under one brand, offering seamless end-to-end delivery.</a:t>
            </a:r>
          </a:p>
          <a:p>
            <a:pPr algn="l" marL="431797" indent="-215899" lvl="1">
              <a:lnSpc>
                <a:spcPts val="2999"/>
              </a:lnSpc>
              <a:buFont typeface="Arial"/>
              <a:buChar char="•"/>
            </a:pPr>
            <a:r>
              <a:rPr lang="en-US" b="true" sz="1999">
                <a:solidFill>
                  <a:srgbClr val="000000"/>
                </a:solidFill>
                <a:latin typeface="Canva Sans Bold"/>
                <a:ea typeface="Canva Sans Bold"/>
                <a:cs typeface="Canva Sans Bold"/>
                <a:sym typeface="Canva Sans Bold"/>
              </a:rPr>
              <a:t>Legally Compliant &amp; Structured: </a:t>
            </a:r>
            <a:r>
              <a:rPr lang="en-US" sz="1999">
                <a:solidFill>
                  <a:srgbClr val="000000"/>
                </a:solidFill>
                <a:latin typeface="Canva Sans"/>
                <a:ea typeface="Canva Sans"/>
                <a:cs typeface="Canva Sans"/>
                <a:sym typeface="Canva Sans"/>
              </a:rPr>
              <a:t>Backed by our Australian parent company, with full compliance across all Sri Lankan operations.</a:t>
            </a:r>
          </a:p>
          <a:p>
            <a:pPr algn="l" marL="431797" indent="-215899" lvl="1">
              <a:lnSpc>
                <a:spcPts val="2999"/>
              </a:lnSpc>
              <a:buFont typeface="Arial"/>
              <a:buChar char="•"/>
            </a:pPr>
            <a:r>
              <a:rPr lang="en-US" b="true" sz="1999">
                <a:solidFill>
                  <a:srgbClr val="000000"/>
                </a:solidFill>
                <a:latin typeface="Canva Sans Bold"/>
                <a:ea typeface="Canva Sans Bold"/>
                <a:cs typeface="Canva Sans Bold"/>
                <a:sym typeface="Canva Sans Bold"/>
              </a:rPr>
              <a:t>Execution-Focused:</a:t>
            </a:r>
            <a:r>
              <a:rPr lang="en-US" sz="1999">
                <a:solidFill>
                  <a:srgbClr val="000000"/>
                </a:solidFill>
                <a:latin typeface="Canva Sans"/>
                <a:ea typeface="Canva Sans"/>
                <a:cs typeface="Canva Sans"/>
                <a:sym typeface="Canva Sans"/>
              </a:rPr>
              <a:t> Local expertise and strong governance ensure efficient, reliable, and high-quality delivery.</a:t>
            </a:r>
          </a:p>
          <a:p>
            <a:pPr algn="l" marL="431797" indent="-215899" lvl="1">
              <a:lnSpc>
                <a:spcPts val="2999"/>
              </a:lnSpc>
              <a:buFont typeface="Arial"/>
              <a:buChar char="•"/>
            </a:pPr>
            <a:r>
              <a:rPr lang="en-US" b="true" sz="1999">
                <a:solidFill>
                  <a:srgbClr val="000000"/>
                </a:solidFill>
                <a:latin typeface="Canva Sans Bold"/>
                <a:ea typeface="Canva Sans Bold"/>
                <a:cs typeface="Canva Sans Bold"/>
                <a:sym typeface="Canva Sans Bold"/>
              </a:rPr>
              <a:t>Local Insight, Global Standards</a:t>
            </a:r>
            <a:r>
              <a:rPr lang="en-US" sz="1999">
                <a:solidFill>
                  <a:srgbClr val="000000"/>
                </a:solidFill>
                <a:latin typeface="Canva Sans"/>
                <a:ea typeface="Canva Sans"/>
                <a:cs typeface="Canva Sans"/>
                <a:sym typeface="Canva Sans"/>
              </a:rPr>
              <a:t>: Culturally respectful, legally aligned, and globally accountable.</a:t>
            </a:r>
          </a:p>
          <a:p>
            <a:pPr algn="l" marL="431797" indent="-215899" lvl="1">
              <a:lnSpc>
                <a:spcPts val="2999"/>
              </a:lnSpc>
              <a:buFont typeface="Arial"/>
              <a:buChar char="•"/>
            </a:pPr>
            <a:r>
              <a:rPr lang="en-US" b="true" sz="1999">
                <a:solidFill>
                  <a:srgbClr val="000000"/>
                </a:solidFill>
                <a:latin typeface="Canva Sans Bold"/>
                <a:ea typeface="Canva Sans Bold"/>
                <a:cs typeface="Canva Sans Bold"/>
                <a:sym typeface="Canva Sans Bold"/>
              </a:rPr>
              <a:t>Sustainability &amp; Smart Growth:</a:t>
            </a:r>
            <a:r>
              <a:rPr lang="en-US" sz="1999">
                <a:solidFill>
                  <a:srgbClr val="000000"/>
                </a:solidFill>
                <a:latin typeface="Canva Sans"/>
                <a:ea typeface="Canva Sans"/>
                <a:cs typeface="Canva Sans"/>
                <a:sym typeface="Canva Sans"/>
              </a:rPr>
              <a:t> Environmental responsibility and long-term value at the core of every project.</a:t>
            </a:r>
          </a:p>
          <a:p>
            <a:pPr algn="l">
              <a:lnSpc>
                <a:spcPts val="2999"/>
              </a:lnSpc>
            </a:pPr>
          </a:p>
        </p:txBody>
      </p:sp>
      <p:sp>
        <p:nvSpPr>
          <p:cNvPr name="Freeform 11" id="11"/>
          <p:cNvSpPr/>
          <p:nvPr/>
        </p:nvSpPr>
        <p:spPr>
          <a:xfrm flipH="false" flipV="false" rot="0">
            <a:off x="16525161" y="9413302"/>
            <a:ext cx="1468279" cy="683607"/>
          </a:xfrm>
          <a:custGeom>
            <a:avLst/>
            <a:gdLst/>
            <a:ahLst/>
            <a:cxnLst/>
            <a:rect r="r" b="b" t="t" l="l"/>
            <a:pathLst>
              <a:path h="683607" w="1468279">
                <a:moveTo>
                  <a:pt x="0" y="0"/>
                </a:moveTo>
                <a:lnTo>
                  <a:pt x="1468278" y="0"/>
                </a:lnTo>
                <a:lnTo>
                  <a:pt x="1468278" y="683607"/>
                </a:lnTo>
                <a:lnTo>
                  <a:pt x="0" y="683607"/>
                </a:lnTo>
                <a:lnTo>
                  <a:pt x="0" y="0"/>
                </a:lnTo>
                <a:close/>
              </a:path>
            </a:pathLst>
          </a:custGeom>
          <a:blipFill>
            <a:blip r:embed="rId10"/>
            <a:stretch>
              <a:fillRect l="0" t="0" r="0" b="0"/>
            </a:stretch>
          </a:blipFill>
        </p:spPr>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530988" y="-1463213"/>
            <a:ext cx="4233474" cy="3910671"/>
          </a:xfrm>
          <a:custGeom>
            <a:avLst/>
            <a:gdLst/>
            <a:ahLst/>
            <a:cxnLst/>
            <a:rect r="r" b="b" t="t" l="l"/>
            <a:pathLst>
              <a:path h="3910671" w="4233474">
                <a:moveTo>
                  <a:pt x="0" y="0"/>
                </a:moveTo>
                <a:lnTo>
                  <a:pt x="4233474" y="0"/>
                </a:lnTo>
                <a:lnTo>
                  <a:pt x="4233474" y="3910671"/>
                </a:lnTo>
                <a:lnTo>
                  <a:pt x="0" y="3910671"/>
                </a:lnTo>
                <a:lnTo>
                  <a:pt x="0" y="0"/>
                </a:lnTo>
                <a:close/>
              </a:path>
            </a:pathLst>
          </a:custGeom>
          <a:blipFill>
            <a:blip r:embed="rId2">
              <a:alphaModFix amt="30000"/>
              <a:extLst>
                <a:ext uri="{96DAC541-7B7A-43D3-8B79-37D633B846F1}">
                  <asvg:svgBlip xmlns:asvg="http://schemas.microsoft.com/office/drawing/2016/SVG/main" r:embed="rId3"/>
                </a:ext>
              </a:extLst>
            </a:blip>
            <a:stretch>
              <a:fillRect l="0" t="0" r="0" b="0"/>
            </a:stretch>
          </a:blipFill>
          <a:ln cap="sq">
            <a:noFill/>
            <a:prstDash val="solid"/>
            <a:miter/>
          </a:ln>
        </p:spPr>
      </p:sp>
      <p:sp>
        <p:nvSpPr>
          <p:cNvPr name="Freeform 3" id="3"/>
          <p:cNvSpPr/>
          <p:nvPr/>
        </p:nvSpPr>
        <p:spPr>
          <a:xfrm flipH="false" flipV="false" rot="0">
            <a:off x="7780357" y="9015198"/>
            <a:ext cx="2727286" cy="1367052"/>
          </a:xfrm>
          <a:custGeom>
            <a:avLst/>
            <a:gdLst/>
            <a:ahLst/>
            <a:cxnLst/>
            <a:rect r="r" b="b" t="t" l="l"/>
            <a:pathLst>
              <a:path h="1367052" w="2727286">
                <a:moveTo>
                  <a:pt x="0" y="0"/>
                </a:moveTo>
                <a:lnTo>
                  <a:pt x="2727286" y="0"/>
                </a:lnTo>
                <a:lnTo>
                  <a:pt x="2727286" y="1367052"/>
                </a:lnTo>
                <a:lnTo>
                  <a:pt x="0" y="1367052"/>
                </a:lnTo>
                <a:lnTo>
                  <a:pt x="0" y="0"/>
                </a:lnTo>
                <a:close/>
              </a:path>
            </a:pathLst>
          </a:custGeom>
          <a:blipFill>
            <a:blip r:embed="rId4">
              <a:alphaModFix amt="3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4" id="4"/>
          <p:cNvSpPr/>
          <p:nvPr/>
        </p:nvSpPr>
        <p:spPr>
          <a:xfrm flipH="false" flipV="false" rot="0">
            <a:off x="17259300" y="6872047"/>
            <a:ext cx="4288367" cy="5082509"/>
          </a:xfrm>
          <a:custGeom>
            <a:avLst/>
            <a:gdLst/>
            <a:ahLst/>
            <a:cxnLst/>
            <a:rect r="r" b="b" t="t" l="l"/>
            <a:pathLst>
              <a:path h="5082509" w="4288367">
                <a:moveTo>
                  <a:pt x="0" y="0"/>
                </a:moveTo>
                <a:lnTo>
                  <a:pt x="4288367" y="0"/>
                </a:lnTo>
                <a:lnTo>
                  <a:pt x="4288367" y="5082509"/>
                </a:lnTo>
                <a:lnTo>
                  <a:pt x="0" y="5082509"/>
                </a:lnTo>
                <a:lnTo>
                  <a:pt x="0" y="0"/>
                </a:lnTo>
                <a:close/>
              </a:path>
            </a:pathLst>
          </a:custGeom>
          <a:blipFill>
            <a:blip r:embed="rId6">
              <a:alphaModFix amt="30000"/>
              <a:extLst>
                <a:ext uri="{96DAC541-7B7A-43D3-8B79-37D633B846F1}">
                  <asvg:svgBlip xmlns:asvg="http://schemas.microsoft.com/office/drawing/2016/SVG/main" r:embed="rId7"/>
                </a:ext>
              </a:extLst>
            </a:blip>
            <a:stretch>
              <a:fillRect l="0" t="0" r="0" b="0"/>
            </a:stretch>
          </a:blipFill>
          <a:ln cap="sq">
            <a:noFill/>
            <a:prstDash val="solid"/>
            <a:miter/>
          </a:ln>
        </p:spPr>
      </p:sp>
      <p:sp>
        <p:nvSpPr>
          <p:cNvPr name="Freeform 5" id="5"/>
          <p:cNvSpPr/>
          <p:nvPr/>
        </p:nvSpPr>
        <p:spPr>
          <a:xfrm flipH="false" flipV="false" rot="0">
            <a:off x="-3835180" y="8299714"/>
            <a:ext cx="7315200" cy="3319272"/>
          </a:xfrm>
          <a:custGeom>
            <a:avLst/>
            <a:gdLst/>
            <a:ahLst/>
            <a:cxnLst/>
            <a:rect r="r" b="b" t="t" l="l"/>
            <a:pathLst>
              <a:path h="3319272" w="7315200">
                <a:moveTo>
                  <a:pt x="0" y="0"/>
                </a:moveTo>
                <a:lnTo>
                  <a:pt x="7315200" y="0"/>
                </a:lnTo>
                <a:lnTo>
                  <a:pt x="7315200" y="3319272"/>
                </a:lnTo>
                <a:lnTo>
                  <a:pt x="0" y="3319272"/>
                </a:lnTo>
                <a:lnTo>
                  <a:pt x="0" y="0"/>
                </a:lnTo>
                <a:close/>
              </a:path>
            </a:pathLst>
          </a:custGeom>
          <a:blipFill>
            <a:blip r:embed="rId8">
              <a:alphaModFix amt="30000"/>
              <a:extLst>
                <a:ext uri="{96DAC541-7B7A-43D3-8B79-37D633B846F1}">
                  <asvg:svgBlip xmlns:asvg="http://schemas.microsoft.com/office/drawing/2016/SVG/main" r:embed="rId9"/>
                </a:ext>
              </a:extLst>
            </a:blip>
            <a:stretch>
              <a:fillRect l="0" t="0" r="0" b="0"/>
            </a:stretch>
          </a:blipFill>
          <a:ln cap="sq">
            <a:noFill/>
            <a:prstDash val="solid"/>
            <a:miter/>
          </a:ln>
        </p:spPr>
      </p:sp>
      <p:sp>
        <p:nvSpPr>
          <p:cNvPr name="TextBox 6" id="6"/>
          <p:cNvSpPr txBox="true"/>
          <p:nvPr/>
        </p:nvSpPr>
        <p:spPr>
          <a:xfrm rot="0">
            <a:off x="1028700" y="5857504"/>
            <a:ext cx="6915304" cy="1394460"/>
          </a:xfrm>
          <a:prstGeom prst="rect">
            <a:avLst/>
          </a:prstGeom>
        </p:spPr>
        <p:txBody>
          <a:bodyPr anchor="t" rtlCol="false" tIns="0" lIns="0" bIns="0" rIns="0">
            <a:spAutoFit/>
          </a:bodyPr>
          <a:lstStyle/>
          <a:p>
            <a:pPr algn="just" marL="410208" indent="-205104" lvl="1">
              <a:lnSpc>
                <a:spcPts val="2849"/>
              </a:lnSpc>
              <a:buFont typeface="Arial"/>
              <a:buChar char="•"/>
            </a:pPr>
            <a:r>
              <a:rPr lang="en-US" sz="1899">
                <a:solidFill>
                  <a:srgbClr val="000000"/>
                </a:solidFill>
                <a:latin typeface="Canva Sans"/>
                <a:ea typeface="Canva Sans"/>
                <a:cs typeface="Canva Sans"/>
                <a:sym typeface="Canva Sans"/>
              </a:rPr>
              <a:t>No. 16, 1st Floor, Royal Plaza, Battaramulla, Sri Lanka</a:t>
            </a:r>
          </a:p>
          <a:p>
            <a:pPr algn="just" marL="410208" indent="-205104" lvl="1">
              <a:lnSpc>
                <a:spcPts val="2849"/>
              </a:lnSpc>
              <a:buFont typeface="Arial"/>
              <a:buChar char="•"/>
            </a:pPr>
            <a:r>
              <a:rPr lang="en-US" sz="1899">
                <a:solidFill>
                  <a:srgbClr val="000000"/>
                </a:solidFill>
                <a:latin typeface="Canva Sans"/>
                <a:ea typeface="Canva Sans"/>
                <a:cs typeface="Canva Sans"/>
                <a:sym typeface="Canva Sans"/>
              </a:rPr>
              <a:t>+(94) 112 863 999 | +(94) 763 771 288</a:t>
            </a:r>
          </a:p>
          <a:p>
            <a:pPr algn="just" marL="410208" indent="-205104" lvl="1">
              <a:lnSpc>
                <a:spcPts val="2849"/>
              </a:lnSpc>
              <a:buFont typeface="Arial"/>
              <a:buChar char="•"/>
            </a:pPr>
            <a:r>
              <a:rPr lang="en-US" sz="1899">
                <a:solidFill>
                  <a:srgbClr val="000000"/>
                </a:solidFill>
                <a:latin typeface="Canva Sans"/>
                <a:ea typeface="Canva Sans"/>
                <a:cs typeface="Canva Sans"/>
                <a:sym typeface="Canva Sans"/>
              </a:rPr>
              <a:t>info@tpp.lk | finance@tpp.lk | admin@tpp.lk</a:t>
            </a:r>
          </a:p>
          <a:p>
            <a:pPr algn="just" marL="410208" indent="-205104" lvl="1">
              <a:lnSpc>
                <a:spcPts val="2849"/>
              </a:lnSpc>
              <a:buFont typeface="Arial"/>
              <a:buChar char="•"/>
            </a:pPr>
            <a:r>
              <a:rPr lang="en-US" sz="1899">
                <a:solidFill>
                  <a:srgbClr val="000000"/>
                </a:solidFill>
                <a:latin typeface="Canva Sans"/>
                <a:ea typeface="Canva Sans"/>
                <a:cs typeface="Canva Sans"/>
                <a:sym typeface="Canva Sans"/>
              </a:rPr>
              <a:t>www.tpp.lk</a:t>
            </a:r>
          </a:p>
        </p:txBody>
      </p:sp>
      <p:pic>
        <p:nvPicPr>
          <p:cNvPr name="Picture 7" id="7"/>
          <p:cNvPicPr>
            <a:picLocks noChangeAspect="true"/>
          </p:cNvPicPr>
          <p:nvPr/>
        </p:nvPicPr>
        <p:blipFill>
          <a:blip r:embed="rId10"/>
          <a:stretch>
            <a:fillRect/>
          </a:stretch>
        </p:blipFill>
        <p:spPr>
          <a:xfrm rot="0">
            <a:off x="7810273" y="5780923"/>
            <a:ext cx="1604772" cy="1604772"/>
          </a:xfrm>
          <a:prstGeom prst="rect">
            <a:avLst/>
          </a:prstGeom>
        </p:spPr>
      </p:pic>
      <p:pic>
        <p:nvPicPr>
          <p:cNvPr name="Picture 8" id="8"/>
          <p:cNvPicPr>
            <a:picLocks noChangeAspect="true"/>
          </p:cNvPicPr>
          <p:nvPr/>
        </p:nvPicPr>
        <p:blipFill>
          <a:blip r:embed="rId11"/>
          <a:stretch>
            <a:fillRect/>
          </a:stretch>
        </p:blipFill>
        <p:spPr>
          <a:xfrm rot="0">
            <a:off x="15788259" y="5780923"/>
            <a:ext cx="1604772" cy="1604772"/>
          </a:xfrm>
          <a:prstGeom prst="rect">
            <a:avLst/>
          </a:prstGeom>
        </p:spPr>
      </p:pic>
      <p:sp>
        <p:nvSpPr>
          <p:cNvPr name="TextBox 9" id="9"/>
          <p:cNvSpPr txBox="true"/>
          <p:nvPr/>
        </p:nvSpPr>
        <p:spPr>
          <a:xfrm rot="0">
            <a:off x="1028700" y="2720711"/>
            <a:ext cx="4580666" cy="782955"/>
          </a:xfrm>
          <a:prstGeom prst="rect">
            <a:avLst/>
          </a:prstGeom>
        </p:spPr>
        <p:txBody>
          <a:bodyPr anchor="t" rtlCol="false" tIns="0" lIns="0" bIns="0" rIns="0">
            <a:spAutoFit/>
          </a:bodyPr>
          <a:lstStyle/>
          <a:p>
            <a:pPr algn="l">
              <a:lnSpc>
                <a:spcPts val="5940"/>
              </a:lnSpc>
            </a:pPr>
            <a:r>
              <a:rPr lang="en-US" sz="5400" spc="-108">
                <a:solidFill>
                  <a:srgbClr val="000000"/>
                </a:solidFill>
                <a:latin typeface="Lovelo"/>
                <a:ea typeface="Lovelo"/>
                <a:cs typeface="Lovelo"/>
                <a:sym typeface="Lovelo"/>
              </a:rPr>
              <a:t>Contact Us</a:t>
            </a:r>
          </a:p>
        </p:txBody>
      </p:sp>
      <p:sp>
        <p:nvSpPr>
          <p:cNvPr name="TextBox 10" id="10"/>
          <p:cNvSpPr txBox="true"/>
          <p:nvPr/>
        </p:nvSpPr>
        <p:spPr>
          <a:xfrm rot="0">
            <a:off x="1028700" y="3675416"/>
            <a:ext cx="16230600" cy="1189355"/>
          </a:xfrm>
          <a:prstGeom prst="rect">
            <a:avLst/>
          </a:prstGeom>
        </p:spPr>
        <p:txBody>
          <a:bodyPr anchor="t" rtlCol="false" tIns="0" lIns="0" bIns="0" rIns="0">
            <a:spAutoFit/>
          </a:bodyPr>
          <a:lstStyle/>
          <a:p>
            <a:pPr algn="just">
              <a:lnSpc>
                <a:spcPts val="3220"/>
              </a:lnSpc>
            </a:pPr>
            <a:r>
              <a:rPr lang="en-US" sz="2300">
                <a:solidFill>
                  <a:srgbClr val="000000"/>
                </a:solidFill>
                <a:latin typeface="Canva Sans"/>
                <a:ea typeface="Canva Sans"/>
                <a:cs typeface="Canva Sans"/>
                <a:sym typeface="Canva Sans"/>
              </a:rPr>
              <a:t>We</a:t>
            </a:r>
            <a:r>
              <a:rPr lang="en-US" sz="2300">
                <a:solidFill>
                  <a:srgbClr val="000000"/>
                </a:solidFill>
                <a:latin typeface="Canva Sans"/>
                <a:ea typeface="Canva Sans"/>
                <a:cs typeface="Canva Sans"/>
                <a:sym typeface="Canva Sans"/>
              </a:rPr>
              <a:t> welcome inquiries from clients, partners, and investors looking to explore opportunities in real estate, construction, or plantation development. Connect with us to discuss your project, request a proposal, or learn how we can deliver tailored, end-to-end solutions for your goals.</a:t>
            </a:r>
          </a:p>
        </p:txBody>
      </p:sp>
      <p:sp>
        <p:nvSpPr>
          <p:cNvPr name="TextBox 11" id="11"/>
          <p:cNvSpPr txBox="true"/>
          <p:nvPr/>
        </p:nvSpPr>
        <p:spPr>
          <a:xfrm rot="0">
            <a:off x="10282478" y="5857504"/>
            <a:ext cx="4930746" cy="1746885"/>
          </a:xfrm>
          <a:prstGeom prst="rect">
            <a:avLst/>
          </a:prstGeom>
        </p:spPr>
        <p:txBody>
          <a:bodyPr anchor="t" rtlCol="false" tIns="0" lIns="0" bIns="0" rIns="0">
            <a:spAutoFit/>
          </a:bodyPr>
          <a:lstStyle/>
          <a:p>
            <a:pPr algn="just" marL="410208" indent="-205104" lvl="1">
              <a:lnSpc>
                <a:spcPts val="2849"/>
              </a:lnSpc>
              <a:buFont typeface="Arial"/>
              <a:buChar char="•"/>
            </a:pPr>
            <a:r>
              <a:rPr lang="en-US" sz="1899">
                <a:solidFill>
                  <a:srgbClr val="000000"/>
                </a:solidFill>
                <a:latin typeface="Canva Sans"/>
                <a:ea typeface="Canva Sans"/>
                <a:cs typeface="Canva Sans"/>
                <a:sym typeface="Canva Sans"/>
              </a:rPr>
              <a:t>Officer South, Victoria, Australia</a:t>
            </a:r>
          </a:p>
          <a:p>
            <a:pPr algn="just" marL="410208" indent="-205104" lvl="1">
              <a:lnSpc>
                <a:spcPts val="2849"/>
              </a:lnSpc>
              <a:buFont typeface="Arial"/>
              <a:buChar char="•"/>
            </a:pPr>
            <a:r>
              <a:rPr lang="en-US" sz="1899">
                <a:solidFill>
                  <a:srgbClr val="000000"/>
                </a:solidFill>
                <a:latin typeface="Canva Sans"/>
                <a:ea typeface="Canva Sans"/>
                <a:cs typeface="Canva Sans"/>
                <a:sym typeface="Canva Sans"/>
              </a:rPr>
              <a:t>+61 491 247 288</a:t>
            </a:r>
          </a:p>
          <a:p>
            <a:pPr algn="just" marL="410208" indent="-205104" lvl="1">
              <a:lnSpc>
                <a:spcPts val="2849"/>
              </a:lnSpc>
              <a:buFont typeface="Arial"/>
              <a:buChar char="•"/>
            </a:pPr>
            <a:r>
              <a:rPr lang="en-US" sz="1899">
                <a:solidFill>
                  <a:srgbClr val="000000"/>
                </a:solidFill>
                <a:latin typeface="Canva Sans"/>
                <a:ea typeface="Canva Sans"/>
                <a:cs typeface="Canva Sans"/>
                <a:sym typeface="Canva Sans"/>
              </a:rPr>
              <a:t>au@tpp.lk</a:t>
            </a:r>
          </a:p>
          <a:p>
            <a:pPr algn="just" marL="410208" indent="-205104" lvl="1">
              <a:lnSpc>
                <a:spcPts val="2849"/>
              </a:lnSpc>
              <a:buFont typeface="Arial"/>
              <a:buChar char="•"/>
            </a:pPr>
            <a:r>
              <a:rPr lang="en-US" sz="1899">
                <a:solidFill>
                  <a:srgbClr val="000000"/>
                </a:solidFill>
                <a:latin typeface="Canva Sans"/>
                <a:ea typeface="Canva Sans"/>
                <a:cs typeface="Canva Sans"/>
                <a:sym typeface="Canva Sans"/>
              </a:rPr>
              <a:t>www.tpp.lk</a:t>
            </a:r>
          </a:p>
          <a:p>
            <a:pPr algn="just">
              <a:lnSpc>
                <a:spcPts val="2849"/>
              </a:lnSpc>
            </a:pPr>
          </a:p>
        </p:txBody>
      </p:sp>
      <p:sp>
        <p:nvSpPr>
          <p:cNvPr name="TextBox 12" id="12"/>
          <p:cNvSpPr txBox="true"/>
          <p:nvPr/>
        </p:nvSpPr>
        <p:spPr>
          <a:xfrm rot="0">
            <a:off x="10282478" y="5395840"/>
            <a:ext cx="2451320" cy="396240"/>
          </a:xfrm>
          <a:prstGeom prst="rect">
            <a:avLst/>
          </a:prstGeom>
        </p:spPr>
        <p:txBody>
          <a:bodyPr anchor="t" rtlCol="false" tIns="0" lIns="0" bIns="0" rIns="0">
            <a:spAutoFit/>
          </a:bodyPr>
          <a:lstStyle/>
          <a:p>
            <a:pPr algn="l">
              <a:lnSpc>
                <a:spcPts val="3360"/>
              </a:lnSpc>
              <a:spcBef>
                <a:spcPct val="0"/>
              </a:spcBef>
            </a:pPr>
            <a:r>
              <a:rPr lang="en-US" b="true" sz="2400" spc="-48">
                <a:solidFill>
                  <a:srgbClr val="000000"/>
                </a:solidFill>
                <a:latin typeface="Canva Sans Bold"/>
                <a:ea typeface="Canva Sans Bold"/>
                <a:cs typeface="Canva Sans Bold"/>
                <a:sym typeface="Canva Sans Bold"/>
              </a:rPr>
              <a:t>Australia Office</a:t>
            </a:r>
          </a:p>
        </p:txBody>
      </p:sp>
      <p:sp>
        <p:nvSpPr>
          <p:cNvPr name="TextBox 13" id="13"/>
          <p:cNvSpPr txBox="true"/>
          <p:nvPr/>
        </p:nvSpPr>
        <p:spPr>
          <a:xfrm rot="0">
            <a:off x="1028700" y="5395840"/>
            <a:ext cx="2451320" cy="396240"/>
          </a:xfrm>
          <a:prstGeom prst="rect">
            <a:avLst/>
          </a:prstGeom>
        </p:spPr>
        <p:txBody>
          <a:bodyPr anchor="t" rtlCol="false" tIns="0" lIns="0" bIns="0" rIns="0">
            <a:spAutoFit/>
          </a:bodyPr>
          <a:lstStyle/>
          <a:p>
            <a:pPr algn="l">
              <a:lnSpc>
                <a:spcPts val="3360"/>
              </a:lnSpc>
              <a:spcBef>
                <a:spcPct val="0"/>
              </a:spcBef>
            </a:pPr>
            <a:r>
              <a:rPr lang="en-US" b="true" sz="2400" spc="-48">
                <a:solidFill>
                  <a:srgbClr val="000000"/>
                </a:solidFill>
                <a:latin typeface="Canva Sans Bold"/>
                <a:ea typeface="Canva Sans Bold"/>
                <a:cs typeface="Canva Sans Bold"/>
                <a:sym typeface="Canva Sans Bold"/>
              </a:rPr>
              <a:t>Sri Lanka Office</a:t>
            </a:r>
          </a:p>
        </p:txBody>
      </p:sp>
      <p:sp>
        <p:nvSpPr>
          <p:cNvPr name="Freeform 14" id="14"/>
          <p:cNvSpPr/>
          <p:nvPr/>
        </p:nvSpPr>
        <p:spPr>
          <a:xfrm flipH="false" flipV="false" rot="0">
            <a:off x="16525161" y="9413302"/>
            <a:ext cx="1468279" cy="683607"/>
          </a:xfrm>
          <a:custGeom>
            <a:avLst/>
            <a:gdLst/>
            <a:ahLst/>
            <a:cxnLst/>
            <a:rect r="r" b="b" t="t" l="l"/>
            <a:pathLst>
              <a:path h="683607" w="1468279">
                <a:moveTo>
                  <a:pt x="0" y="0"/>
                </a:moveTo>
                <a:lnTo>
                  <a:pt x="1468278" y="0"/>
                </a:lnTo>
                <a:lnTo>
                  <a:pt x="1468278" y="683607"/>
                </a:lnTo>
                <a:lnTo>
                  <a:pt x="0" y="683607"/>
                </a:lnTo>
                <a:lnTo>
                  <a:pt x="0" y="0"/>
                </a:lnTo>
                <a:close/>
              </a:path>
            </a:pathLst>
          </a:custGeom>
          <a:blipFill>
            <a:blip r:embed="rId12"/>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DAGwlJGH4Bs</dc:identifier>
  <dcterms:modified xsi:type="dcterms:W3CDTF">2011-08-01T06:04:30Z</dcterms:modified>
  <cp:revision>1</cp:revision>
  <dc:title>Company Profile - TPP</dc:title>
</cp:coreProperties>
</file>